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146"/>
  </p:notesMasterIdLst>
  <p:sldIdLst>
    <p:sldId id="256" r:id="rId2"/>
    <p:sldId id="288" r:id="rId3"/>
    <p:sldId id="290" r:id="rId4"/>
    <p:sldId id="289" r:id="rId5"/>
    <p:sldId id="291" r:id="rId6"/>
    <p:sldId id="292" r:id="rId7"/>
    <p:sldId id="283" r:id="rId8"/>
    <p:sldId id="263" r:id="rId9"/>
    <p:sldId id="264" r:id="rId10"/>
    <p:sldId id="265" r:id="rId11"/>
    <p:sldId id="266" r:id="rId12"/>
    <p:sldId id="267" r:id="rId13"/>
    <p:sldId id="268" r:id="rId14"/>
    <p:sldId id="269" r:id="rId15"/>
    <p:sldId id="270" r:id="rId16"/>
    <p:sldId id="271" r:id="rId17"/>
    <p:sldId id="293" r:id="rId18"/>
    <p:sldId id="282" r:id="rId19"/>
    <p:sldId id="305" r:id="rId20"/>
    <p:sldId id="259" r:id="rId21"/>
    <p:sldId id="295" r:id="rId22"/>
    <p:sldId id="306" r:id="rId23"/>
    <p:sldId id="272" r:id="rId24"/>
    <p:sldId id="310" r:id="rId25"/>
    <p:sldId id="311" r:id="rId26"/>
    <p:sldId id="309" r:id="rId27"/>
    <p:sldId id="274" r:id="rId28"/>
    <p:sldId id="275" r:id="rId29"/>
    <p:sldId id="312" r:id="rId30"/>
    <p:sldId id="298" r:id="rId31"/>
    <p:sldId id="273" r:id="rId32"/>
    <p:sldId id="276" r:id="rId33"/>
    <p:sldId id="313" r:id="rId34"/>
    <p:sldId id="356" r:id="rId35"/>
    <p:sldId id="314" r:id="rId36"/>
    <p:sldId id="315" r:id="rId37"/>
    <p:sldId id="277" r:id="rId38"/>
    <p:sldId id="278" r:id="rId39"/>
    <p:sldId id="316" r:id="rId40"/>
    <p:sldId id="357" r:id="rId41"/>
    <p:sldId id="317" r:id="rId42"/>
    <p:sldId id="358" r:id="rId43"/>
    <p:sldId id="318" r:id="rId44"/>
    <p:sldId id="359" r:id="rId45"/>
    <p:sldId id="319" r:id="rId46"/>
    <p:sldId id="360" r:id="rId47"/>
    <p:sldId id="279" r:id="rId48"/>
    <p:sldId id="280" r:id="rId49"/>
    <p:sldId id="320" r:id="rId50"/>
    <p:sldId id="281" r:id="rId51"/>
    <p:sldId id="321" r:id="rId52"/>
    <p:sldId id="322" r:id="rId53"/>
    <p:sldId id="326" r:id="rId54"/>
    <p:sldId id="323" r:id="rId55"/>
    <p:sldId id="324" r:id="rId56"/>
    <p:sldId id="301" r:id="rId57"/>
    <p:sldId id="302" r:id="rId58"/>
    <p:sldId id="304" r:id="rId59"/>
    <p:sldId id="307" r:id="rId60"/>
    <p:sldId id="382" r:id="rId61"/>
    <p:sldId id="327" r:id="rId62"/>
    <p:sldId id="384" r:id="rId63"/>
    <p:sldId id="328" r:id="rId64"/>
    <p:sldId id="383" r:id="rId65"/>
    <p:sldId id="329" r:id="rId66"/>
    <p:sldId id="330" r:id="rId67"/>
    <p:sldId id="331" r:id="rId68"/>
    <p:sldId id="332" r:id="rId69"/>
    <p:sldId id="333" r:id="rId70"/>
    <p:sldId id="334" r:id="rId71"/>
    <p:sldId id="335" r:id="rId72"/>
    <p:sldId id="337" r:id="rId73"/>
    <p:sldId id="338" r:id="rId74"/>
    <p:sldId id="336" r:id="rId75"/>
    <p:sldId id="325" r:id="rId76"/>
    <p:sldId id="340" r:id="rId77"/>
    <p:sldId id="341" r:id="rId78"/>
    <p:sldId id="339" r:id="rId79"/>
    <p:sldId id="342" r:id="rId80"/>
    <p:sldId id="385" r:id="rId81"/>
    <p:sldId id="343" r:id="rId82"/>
    <p:sldId id="386" r:id="rId83"/>
    <p:sldId id="345" r:id="rId84"/>
    <p:sldId id="346" r:id="rId85"/>
    <p:sldId id="347" r:id="rId86"/>
    <p:sldId id="348" r:id="rId87"/>
    <p:sldId id="387" r:id="rId88"/>
    <p:sldId id="349" r:id="rId89"/>
    <p:sldId id="388" r:id="rId90"/>
    <p:sldId id="350" r:id="rId91"/>
    <p:sldId id="351" r:id="rId92"/>
    <p:sldId id="352" r:id="rId93"/>
    <p:sldId id="389" r:id="rId94"/>
    <p:sldId id="362" r:id="rId95"/>
    <p:sldId id="391" r:id="rId96"/>
    <p:sldId id="363" r:id="rId97"/>
    <p:sldId id="364" r:id="rId98"/>
    <p:sldId id="390" r:id="rId99"/>
    <p:sldId id="365" r:id="rId100"/>
    <p:sldId id="366" r:id="rId101"/>
    <p:sldId id="367" r:id="rId102"/>
    <p:sldId id="370" r:id="rId103"/>
    <p:sldId id="354" r:id="rId104"/>
    <p:sldId id="392" r:id="rId105"/>
    <p:sldId id="368" r:id="rId106"/>
    <p:sldId id="369" r:id="rId107"/>
    <p:sldId id="393" r:id="rId108"/>
    <p:sldId id="371" r:id="rId109"/>
    <p:sldId id="372" r:id="rId110"/>
    <p:sldId id="373" r:id="rId111"/>
    <p:sldId id="374" r:id="rId112"/>
    <p:sldId id="375" r:id="rId113"/>
    <p:sldId id="394" r:id="rId114"/>
    <p:sldId id="376" r:id="rId115"/>
    <p:sldId id="377" r:id="rId116"/>
    <p:sldId id="378" r:id="rId117"/>
    <p:sldId id="379" r:id="rId118"/>
    <p:sldId id="395" r:id="rId119"/>
    <p:sldId id="381" r:id="rId120"/>
    <p:sldId id="380" r:id="rId121"/>
    <p:sldId id="405" r:id="rId122"/>
    <p:sldId id="406" r:id="rId123"/>
    <p:sldId id="407" r:id="rId124"/>
    <p:sldId id="409" r:id="rId125"/>
    <p:sldId id="285" r:id="rId126"/>
    <p:sldId id="396" r:id="rId127"/>
    <p:sldId id="397" r:id="rId128"/>
    <p:sldId id="284" r:id="rId129"/>
    <p:sldId id="411" r:id="rId130"/>
    <p:sldId id="412" r:id="rId131"/>
    <p:sldId id="413" r:id="rId132"/>
    <p:sldId id="414" r:id="rId133"/>
    <p:sldId id="415" r:id="rId134"/>
    <p:sldId id="417" r:id="rId135"/>
    <p:sldId id="419" r:id="rId136"/>
    <p:sldId id="399" r:id="rId137"/>
    <p:sldId id="402" r:id="rId138"/>
    <p:sldId id="286" r:id="rId139"/>
    <p:sldId id="401" r:id="rId140"/>
    <p:sldId id="398" r:id="rId141"/>
    <p:sldId id="403" r:id="rId142"/>
    <p:sldId id="400" r:id="rId143"/>
    <p:sldId id="404" r:id="rId144"/>
    <p:sldId id="262" r:id="rId145"/>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BC8E9EE-7819-D356-F793-3BA910DE907C}" v="346" dt="2024-08-02T05:31:45.492"/>
    <p1510:client id="{269C8AB0-2835-7C06-958F-805EB011C4FA}" v="3485" dt="2024-08-02T08:26:19.550"/>
    <p1510:client id="{4028A312-8590-34E1-29F7-8849EF3CB0D3}" v="255" dt="2024-08-01T23:24:51.226"/>
    <p1510:client id="{54C688BC-5317-D3C1-4433-7A5B709F19BE}" v="1101" dt="2024-08-02T04:40:44.870"/>
    <p1510:client id="{7A6F92E6-7AE7-69D5-CD12-C68243B623ED}" v="80" dt="2024-08-02T06:00:36.674"/>
  </p1510:revLst>
</p1510:revInfo>
</file>

<file path=ppt/tableStyles.xml><?xml version="1.0" encoding="utf-8"?>
<a:tblStyleLst xmlns:a="http://schemas.openxmlformats.org/drawingml/2006/main" def="{56C92C04-FC64-471A-B484-8783DC983824}">
  <a:tblStyle styleId="{56C92C04-FC64-471A-B484-8783DC983824}"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1099E06-0E6B-448D-9D27-60429F06E6F4}"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1620"/>
        <p:guide pos="2880"/>
      </p:guideLst>
    </p:cSldViewPr>
  </p:slide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heme" Target="theme/theme1.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microsoft.com/office/2015/10/relationships/revisionInfo" Target="revisionInfo.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gac10fef63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gac10fef63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indent="0">
              <a:buNone/>
            </a:pPr>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9062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941349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98637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168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5457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20598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615692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26156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47385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9432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623818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76551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3803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386816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7923652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17079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766704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00140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8686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6639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4938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8075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04438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89875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70207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170828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77242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029729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79352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2410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37074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58059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5363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1665867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4016151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87850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6751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you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14850963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631992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479899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314678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733291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390511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24113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8237160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50566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a:t>
            </a:r>
            <a:r>
              <a:rPr lang="en" err="1"/>
              <a:t>you</a:t>
            </a:r>
            <a:r>
              <a:rPr lang="en"/>
              <a:t>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8607082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a:t>
            </a:r>
            <a:r>
              <a:rPr lang="en" err="1"/>
              <a:t>you</a:t>
            </a:r>
            <a:r>
              <a:rPr lang="en"/>
              <a:t>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81494589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a:t>
            </a:r>
            <a:r>
              <a:rPr lang="en" err="1"/>
              <a:t>you</a:t>
            </a:r>
            <a:r>
              <a:rPr lang="en"/>
              <a:t>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5119595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a:t>
            </a:r>
            <a:r>
              <a:rPr lang="en" err="1"/>
              <a:t>you</a:t>
            </a:r>
            <a:r>
              <a:rPr lang="en"/>
              <a:t>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5505516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a:t>
            </a:r>
            <a:r>
              <a:rPr lang="en" err="1"/>
              <a:t>you</a:t>
            </a:r>
            <a:r>
              <a:rPr lang="en"/>
              <a:t>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4663058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a:t>
            </a:r>
            <a:r>
              <a:rPr lang="en" err="1"/>
              <a:t>you</a:t>
            </a:r>
            <a:r>
              <a:rPr lang="en"/>
              <a:t>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32471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56661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a:t>
            </a:r>
            <a:r>
              <a:rPr lang="en" err="1"/>
              <a:t>you</a:t>
            </a:r>
            <a:r>
              <a:rPr lang="en"/>
              <a:t>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3537729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ac10fef634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ac10fef634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Your version control evidence should go here.  This could be in the form of annotated screenshots which show you </a:t>
            </a:r>
            <a:r>
              <a:rPr lang="en" err="1"/>
              <a:t>you</a:t>
            </a:r>
            <a:r>
              <a:rPr lang="en"/>
              <a:t> managed this process or you could make a brief screencast explaining how you implemented version control.</a:t>
            </a:r>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425607209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ac10fef63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ac10fef63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Discusses how the information from planning, testing and </a:t>
            </a:r>
            <a:r>
              <a:rPr lang="en" err="1"/>
              <a:t>trialling</a:t>
            </a:r>
            <a:r>
              <a:rPr lang="en"/>
              <a:t> of components assisted in the development of a high-quality outcome</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599576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ac10fef634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ac10fef63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0339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ac10fef634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ac10fef63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53485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lucas123454653/SMC-SPORTs" TargetMode="External"/><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5.xml"/><Relationship Id="rId5" Type="http://schemas.openxmlformats.org/officeDocument/2006/relationships/image" Target="../media/image107.png"/><Relationship Id="rId4" Type="http://schemas.openxmlformats.org/officeDocument/2006/relationships/image" Target="../media/image106.png"/></Relationships>
</file>

<file path=ppt/slides/_rels/slide10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09.pn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hyperlink" Target="https://github.com/lucas123454653/Notes-app" TargetMode="External"/><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1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133.png"/></Relationships>
</file>

<file path=ppt/slides/_rels/slide13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137.png"/></Relationships>
</file>

<file path=ppt/slides/_rels/slide13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139.png"/></Relationships>
</file>

<file path=ppt/slides/_rels/slide135.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148.png"/></Relationships>
</file>

<file path=ppt/slides/_rels/slide14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61.xml"/><Relationship Id="rId1" Type="http://schemas.openxmlformats.org/officeDocument/2006/relationships/slideLayout" Target="../slideLayouts/slideLayout3.xml"/><Relationship Id="rId4" Type="http://schemas.openxmlformats.org/officeDocument/2006/relationships/image" Target="../media/image150.png"/></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xml"/><Relationship Id="rId5" Type="http://schemas.openxmlformats.org/officeDocument/2006/relationships/image" Target="../media/image17.png"/><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0.png"/><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s>
</file>

<file path=ppt/slides/_rels/slide5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4" Type="http://schemas.openxmlformats.org/officeDocument/2006/relationships/image" Target="../media/image7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title"/>
          </p:nvPr>
        </p:nvSpPr>
        <p:spPr>
          <a:xfrm>
            <a:off x="311700" y="26047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Your Name Goes Here</a:t>
            </a:r>
            <a:endParaRPr/>
          </a:p>
        </p:txBody>
      </p:sp>
      <p:sp>
        <p:nvSpPr>
          <p:cNvPr id="55" name="Google Shape;55;p13"/>
          <p:cNvSpPr txBox="1">
            <a:spLocks noGrp="1"/>
          </p:cNvSpPr>
          <p:nvPr>
            <p:ph type="body" idx="1"/>
          </p:nvPr>
        </p:nvSpPr>
        <p:spPr>
          <a:xfrm>
            <a:off x="311700" y="1079957"/>
            <a:ext cx="8527021" cy="1994640"/>
          </a:xfrm>
          <a:prstGeom prst="rect">
            <a:avLst/>
          </a:prstGeom>
          <a:solidFill>
            <a:srgbClr val="D9EAD3"/>
          </a:solidFill>
          <a:ln w="28575" cap="flat" cmpd="sng">
            <a:solidFill>
              <a:srgbClr val="274E13"/>
            </a:solidFill>
            <a:prstDash val="solid"/>
            <a:round/>
            <a:headEnd type="none" w="sm" len="sm"/>
            <a:tailEnd type="none" w="sm" len="sm"/>
          </a:ln>
        </p:spPr>
        <p:txBody>
          <a:bodyPr spcFirstLastPara="1" wrap="square" lIns="91425" tIns="91425" rIns="91425" bIns="91425" anchor="t" anchorCtr="0">
            <a:noAutofit/>
          </a:bodyPr>
          <a:lstStyle/>
          <a:p>
            <a:pPr marL="0" indent="0">
              <a:lnSpc>
                <a:spcPct val="100000"/>
              </a:lnSpc>
              <a:buClr>
                <a:schemeClr val="dk1"/>
              </a:buClr>
              <a:buSzPts val="1100"/>
              <a:buNone/>
            </a:pPr>
            <a:r>
              <a:rPr lang="en" sz="2000" b="1">
                <a:solidFill>
                  <a:srgbClr val="274E13"/>
                </a:solidFill>
              </a:rPr>
              <a:t>Link to </a:t>
            </a:r>
            <a:r>
              <a:rPr lang="en" sz="2000" b="1" err="1">
                <a:solidFill>
                  <a:srgbClr val="274E13"/>
                </a:solidFill>
              </a:rPr>
              <a:t>github</a:t>
            </a:r>
            <a:r>
              <a:rPr lang="en" sz="2000" b="1">
                <a:solidFill>
                  <a:srgbClr val="274E13"/>
                </a:solidFill>
              </a:rPr>
              <a:t> Repository: </a:t>
            </a:r>
            <a:r>
              <a:rPr lang="en" sz="2000">
                <a:solidFill>
                  <a:srgbClr val="274E13"/>
                </a:solidFill>
                <a:hlinkClick r:id="rId3"/>
              </a:rPr>
              <a:t>lucas123454653/SMC-SPORTs: qeweqweq (github.com)</a:t>
            </a:r>
            <a:endParaRPr sz="2000" b="1">
              <a:solidFill>
                <a:srgbClr val="274E13"/>
              </a:solidFill>
            </a:endParaRPr>
          </a:p>
          <a:p>
            <a:pPr marL="0" lvl="0" indent="0" algn="l" rtl="0">
              <a:lnSpc>
                <a:spcPct val="100000"/>
              </a:lnSpc>
              <a:spcBef>
                <a:spcPts val="0"/>
              </a:spcBef>
              <a:spcAft>
                <a:spcPts val="0"/>
              </a:spcAft>
              <a:buClr>
                <a:schemeClr val="dk1"/>
              </a:buClr>
              <a:buSzPts val="1100"/>
              <a:buFont typeface="Arial"/>
              <a:buNone/>
            </a:pPr>
            <a:r>
              <a:rPr lang="en" sz="2000" b="1">
                <a:solidFill>
                  <a:srgbClr val="274E13"/>
                </a:solidFill>
              </a:rPr>
              <a:t>Link Microsoft </a:t>
            </a:r>
            <a:r>
              <a:rPr lang="en" sz="2000" b="1" err="1">
                <a:solidFill>
                  <a:srgbClr val="274E13"/>
                </a:solidFill>
              </a:rPr>
              <a:t>Planner:</a:t>
            </a:r>
            <a:r>
              <a:rPr lang="en" sz="2000" err="1">
                <a:solidFill>
                  <a:srgbClr val="274E13"/>
                </a:solidFill>
              </a:rPr>
              <a:t>https</a:t>
            </a:r>
            <a:r>
              <a:rPr lang="en" sz="2000">
                <a:solidFill>
                  <a:srgbClr val="274E13"/>
                </a:solidFill>
              </a:rPr>
              <a:t>://tasks.office.com/Sanctamariacollege.onmicrosoft.com/</a:t>
            </a:r>
            <a:r>
              <a:rPr lang="en" sz="2000" err="1">
                <a:solidFill>
                  <a:srgbClr val="274E13"/>
                </a:solidFill>
              </a:rPr>
              <a:t>en</a:t>
            </a:r>
            <a:r>
              <a:rPr lang="en" sz="2000">
                <a:solidFill>
                  <a:srgbClr val="274E13"/>
                </a:solidFill>
              </a:rPr>
              <a:t>-US/Home/Planner/#/plantaskboard?groupId=704115c4-302e-4f74-aa38-187c50e79bb6&amp;planId=wgabDRI2DkG2QZvYXMPm2MgACdiY</a:t>
            </a:r>
          </a:p>
          <a:p>
            <a:pPr marL="0" indent="0">
              <a:lnSpc>
                <a:spcPct val="100000"/>
              </a:lnSpc>
              <a:buSzPts val="1100"/>
              <a:buNone/>
            </a:pPr>
            <a:endParaRPr lang="en" sz="2000" b="1">
              <a:solidFill>
                <a:srgbClr val="274E13"/>
              </a:solidFill>
            </a:endParaRPr>
          </a:p>
          <a:p>
            <a:pPr marL="0" indent="0">
              <a:lnSpc>
                <a:spcPct val="100000"/>
              </a:lnSpc>
              <a:buSzPts val="1100"/>
              <a:buNone/>
            </a:pPr>
            <a:r>
              <a:rPr lang="en" sz="2000" b="1">
                <a:solidFill>
                  <a:srgbClr val="274E13"/>
                </a:solidFill>
              </a:rPr>
              <a:t>Creating: </a:t>
            </a:r>
          </a:p>
        </p:txBody>
      </p:sp>
      <p:graphicFrame>
        <p:nvGraphicFramePr>
          <p:cNvPr id="56" name="Google Shape;56;p13"/>
          <p:cNvGraphicFramePr/>
          <p:nvPr/>
        </p:nvGraphicFramePr>
        <p:xfrm>
          <a:off x="311700" y="3077800"/>
          <a:ext cx="8520600" cy="1499299"/>
        </p:xfrm>
        <a:graphic>
          <a:graphicData uri="http://schemas.openxmlformats.org/drawingml/2006/table">
            <a:tbl>
              <a:tblPr>
                <a:noFill/>
                <a:tableStyleId>{56C92C04-FC64-471A-B484-8783DC983824}</a:tableStyleId>
              </a:tblPr>
              <a:tblGrid>
                <a:gridCol w="8520600">
                  <a:extLst>
                    <a:ext uri="{9D8B030D-6E8A-4147-A177-3AD203B41FA5}">
                      <a16:colId xmlns:a16="http://schemas.microsoft.com/office/drawing/2014/main" val="20000"/>
                    </a:ext>
                  </a:extLst>
                </a:gridCol>
              </a:tblGrid>
              <a:tr h="1495600">
                <a:tc>
                  <a:txBody>
                    <a:bodyPr/>
                    <a:lstStyle/>
                    <a:p>
                      <a:pPr marL="0" lvl="0" indent="0" algn="l" rtl="0">
                        <a:lnSpc>
                          <a:spcPct val="115000"/>
                        </a:lnSpc>
                        <a:spcBef>
                          <a:spcPts val="0"/>
                        </a:spcBef>
                        <a:spcAft>
                          <a:spcPts val="0"/>
                        </a:spcAft>
                        <a:buNone/>
                      </a:pPr>
                      <a:r>
                        <a:rPr lang="en" sz="2000" b="1" i="1">
                          <a:solidFill>
                            <a:srgbClr val="990000"/>
                          </a:solidFill>
                        </a:rPr>
                        <a:t>You MUST provide evidence showing how the problem has been decomposed, how the components have been developed and trialled, and of how they have been assembled and tested to create a final, working outcome.</a:t>
                      </a:r>
                      <a:endParaRPr sz="2000" b="1" i="1">
                        <a:solidFill>
                          <a:srgbClr val="990000"/>
                        </a:solidFill>
                      </a:endParaRPr>
                    </a:p>
                  </a:txBody>
                  <a:tcPr marL="63500" marR="63500" marT="63500" marB="63500">
                    <a:solidFill>
                      <a:srgbClr val="EA9999"/>
                    </a:solidFill>
                  </a:tcPr>
                </a:tc>
                <a:extLst>
                  <a:ext uri="{0D108BD9-81ED-4DB2-BD59-A6C34878D82A}">
                    <a16:rowId xmlns:a16="http://schemas.microsoft.com/office/drawing/2014/main" val="10000"/>
                  </a:ext>
                </a:extLst>
              </a:tr>
            </a:tbl>
          </a:graphicData>
        </a:graphic>
      </p:graphicFrame>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how you plan to address the implication</a:t>
            </a:r>
          </a:p>
          <a:p>
            <a:pPr marL="114300" indent="0">
              <a:buNone/>
            </a:pPr>
            <a:r>
              <a:rPr lang="en-NZ"/>
              <a:t>I will address the implication by making sure the font, colour scheme, and layout match and look good together, I will test multiple to make sure that they all fit well together.</a:t>
            </a:r>
          </a:p>
        </p:txBody>
      </p:sp>
    </p:spTree>
    <p:extLst>
      <p:ext uri="{BB962C8B-B14F-4D97-AF65-F5344CB8AC3E}">
        <p14:creationId xmlns:p14="http://schemas.microsoft.com/office/powerpoint/2010/main" val="167409674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E1DCC5-2D91-8A15-F1D4-F71BCF64A712}"/>
              </a:ext>
            </a:extLst>
          </p:cNvPr>
          <p:cNvSpPr>
            <a:spLocks noGrp="1"/>
          </p:cNvSpPr>
          <p:nvPr>
            <p:ph type="title"/>
          </p:nvPr>
        </p:nvSpPr>
        <p:spPr/>
        <p:txBody>
          <a:bodyPr/>
          <a:lstStyle/>
          <a:p>
            <a:r>
              <a:rPr lang="en-US"/>
              <a:t>Component 13 v4</a:t>
            </a:r>
          </a:p>
        </p:txBody>
      </p:sp>
      <p:sp>
        <p:nvSpPr>
          <p:cNvPr id="3" name="Text Placeholder 2">
            <a:extLst>
              <a:ext uri="{FF2B5EF4-FFF2-40B4-BE49-F238E27FC236}">
                <a16:creationId xmlns:a16="http://schemas.microsoft.com/office/drawing/2014/main" id="{F8966BF1-C65F-6C0E-7C2D-38978A7A9DE3}"/>
              </a:ext>
            </a:extLst>
          </p:cNvPr>
          <p:cNvSpPr>
            <a:spLocks noGrp="1"/>
          </p:cNvSpPr>
          <p:nvPr>
            <p:ph type="body" idx="1"/>
          </p:nvPr>
        </p:nvSpPr>
        <p:spPr/>
        <p:txBody>
          <a:bodyPr/>
          <a:lstStyle/>
          <a:p>
            <a:endParaRPr lang="en-US"/>
          </a:p>
        </p:txBody>
      </p:sp>
      <p:pic>
        <p:nvPicPr>
          <p:cNvPr id="4" name="Picture 3" descr="A screen shot of a computer code&#10;&#10;Description automatically generated">
            <a:extLst>
              <a:ext uri="{FF2B5EF4-FFF2-40B4-BE49-F238E27FC236}">
                <a16:creationId xmlns:a16="http://schemas.microsoft.com/office/drawing/2014/main" id="{DE6CECEA-9227-446F-63A7-CD4A2EB698FB}"/>
              </a:ext>
            </a:extLst>
          </p:cNvPr>
          <p:cNvPicPr>
            <a:picLocks noChangeAspect="1"/>
          </p:cNvPicPr>
          <p:nvPr/>
        </p:nvPicPr>
        <p:blipFill>
          <a:blip r:embed="rId2"/>
          <a:stretch>
            <a:fillRect/>
          </a:stretch>
        </p:blipFill>
        <p:spPr>
          <a:xfrm>
            <a:off x="690562" y="1585913"/>
            <a:ext cx="7762875" cy="1971675"/>
          </a:xfrm>
          <a:prstGeom prst="rect">
            <a:avLst/>
          </a:prstGeom>
        </p:spPr>
      </p:pic>
      <p:pic>
        <p:nvPicPr>
          <p:cNvPr id="5" name="Picture 4" descr="A screenshot of a notepad&#10;&#10;Description automatically generated">
            <a:extLst>
              <a:ext uri="{FF2B5EF4-FFF2-40B4-BE49-F238E27FC236}">
                <a16:creationId xmlns:a16="http://schemas.microsoft.com/office/drawing/2014/main" id="{494C13AC-C067-FDD1-A529-12AE13A51692}"/>
              </a:ext>
            </a:extLst>
          </p:cNvPr>
          <p:cNvPicPr>
            <a:picLocks noChangeAspect="1"/>
          </p:cNvPicPr>
          <p:nvPr/>
        </p:nvPicPr>
        <p:blipFill>
          <a:blip r:embed="rId3"/>
          <a:stretch>
            <a:fillRect/>
          </a:stretch>
        </p:blipFill>
        <p:spPr>
          <a:xfrm>
            <a:off x="3396408" y="133694"/>
            <a:ext cx="7391400" cy="4476750"/>
          </a:xfrm>
          <a:prstGeom prst="rect">
            <a:avLst/>
          </a:prstGeom>
        </p:spPr>
      </p:pic>
    </p:spTree>
    <p:extLst>
      <p:ext uri="{BB962C8B-B14F-4D97-AF65-F5344CB8AC3E}">
        <p14:creationId xmlns:p14="http://schemas.microsoft.com/office/powerpoint/2010/main" val="289236913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15015-5A38-5C64-C4E6-8C54728ECA2A}"/>
              </a:ext>
            </a:extLst>
          </p:cNvPr>
          <p:cNvSpPr>
            <a:spLocks noGrp="1"/>
          </p:cNvSpPr>
          <p:nvPr>
            <p:ph type="title"/>
          </p:nvPr>
        </p:nvSpPr>
        <p:spPr/>
        <p:txBody>
          <a:bodyPr/>
          <a:lstStyle/>
          <a:p>
            <a:r>
              <a:rPr lang="en-US"/>
              <a:t>Component 13 v5</a:t>
            </a:r>
          </a:p>
        </p:txBody>
      </p:sp>
      <p:sp>
        <p:nvSpPr>
          <p:cNvPr id="3" name="TextBox 2">
            <a:extLst>
              <a:ext uri="{FF2B5EF4-FFF2-40B4-BE49-F238E27FC236}">
                <a16:creationId xmlns:a16="http://schemas.microsoft.com/office/drawing/2014/main" id="{89CF98EF-8216-239D-E810-0115082FD1D5}"/>
              </a:ext>
            </a:extLst>
          </p:cNvPr>
          <p:cNvSpPr txBox="1"/>
          <p:nvPr/>
        </p:nvSpPr>
        <p:spPr>
          <a:xfrm>
            <a:off x="742243" y="122428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Writing the home page</a:t>
            </a:r>
          </a:p>
        </p:txBody>
      </p:sp>
      <p:pic>
        <p:nvPicPr>
          <p:cNvPr id="4" name="Picture 3" descr="A screenshot of a computer&#10;&#10;Description automatically generated">
            <a:extLst>
              <a:ext uri="{FF2B5EF4-FFF2-40B4-BE49-F238E27FC236}">
                <a16:creationId xmlns:a16="http://schemas.microsoft.com/office/drawing/2014/main" id="{967F93FD-F1B3-5103-8C6A-D104D3E0EBC8}"/>
              </a:ext>
            </a:extLst>
          </p:cNvPr>
          <p:cNvPicPr>
            <a:picLocks noChangeAspect="1"/>
          </p:cNvPicPr>
          <p:nvPr/>
        </p:nvPicPr>
        <p:blipFill>
          <a:blip r:embed="rId2"/>
          <a:stretch>
            <a:fillRect/>
          </a:stretch>
        </p:blipFill>
        <p:spPr>
          <a:xfrm>
            <a:off x="4811165" y="0"/>
            <a:ext cx="4293352" cy="2692249"/>
          </a:xfrm>
          <a:prstGeom prst="rect">
            <a:avLst/>
          </a:prstGeom>
        </p:spPr>
      </p:pic>
      <p:pic>
        <p:nvPicPr>
          <p:cNvPr id="5" name="Picture 4" descr="A black screen with white text&#10;&#10;Description automatically generated">
            <a:extLst>
              <a:ext uri="{FF2B5EF4-FFF2-40B4-BE49-F238E27FC236}">
                <a16:creationId xmlns:a16="http://schemas.microsoft.com/office/drawing/2014/main" id="{89E8B8F1-841F-D38B-1C83-1ED9FF6765AA}"/>
              </a:ext>
            </a:extLst>
          </p:cNvPr>
          <p:cNvPicPr>
            <a:picLocks noChangeAspect="1"/>
          </p:cNvPicPr>
          <p:nvPr/>
        </p:nvPicPr>
        <p:blipFill>
          <a:blip r:embed="rId3"/>
          <a:stretch>
            <a:fillRect/>
          </a:stretch>
        </p:blipFill>
        <p:spPr>
          <a:xfrm>
            <a:off x="-41313" y="4096956"/>
            <a:ext cx="9144000" cy="777950"/>
          </a:xfrm>
          <a:prstGeom prst="rect">
            <a:avLst/>
          </a:prstGeom>
        </p:spPr>
      </p:pic>
      <p:pic>
        <p:nvPicPr>
          <p:cNvPr id="6" name="Picture 5" descr="A black background with white text&#10;&#10;Description automatically generated">
            <a:extLst>
              <a:ext uri="{FF2B5EF4-FFF2-40B4-BE49-F238E27FC236}">
                <a16:creationId xmlns:a16="http://schemas.microsoft.com/office/drawing/2014/main" id="{4C4859E5-651C-6969-69E6-52ABC549C802}"/>
              </a:ext>
            </a:extLst>
          </p:cNvPr>
          <p:cNvPicPr>
            <a:picLocks noChangeAspect="1"/>
          </p:cNvPicPr>
          <p:nvPr/>
        </p:nvPicPr>
        <p:blipFill>
          <a:blip r:embed="rId4"/>
          <a:stretch>
            <a:fillRect/>
          </a:stretch>
        </p:blipFill>
        <p:spPr>
          <a:xfrm>
            <a:off x="28057" y="2753184"/>
            <a:ext cx="9115425" cy="628650"/>
          </a:xfrm>
          <a:prstGeom prst="rect">
            <a:avLst/>
          </a:prstGeom>
        </p:spPr>
      </p:pic>
      <p:pic>
        <p:nvPicPr>
          <p:cNvPr id="7" name="Picture 6" descr="A black background with white text&#10;&#10;Description automatically generated">
            <a:extLst>
              <a:ext uri="{FF2B5EF4-FFF2-40B4-BE49-F238E27FC236}">
                <a16:creationId xmlns:a16="http://schemas.microsoft.com/office/drawing/2014/main" id="{A3027D55-0011-695D-D3F2-0B1B10CCE012}"/>
              </a:ext>
            </a:extLst>
          </p:cNvPr>
          <p:cNvPicPr>
            <a:picLocks noChangeAspect="1"/>
          </p:cNvPicPr>
          <p:nvPr/>
        </p:nvPicPr>
        <p:blipFill>
          <a:blip r:embed="rId5"/>
          <a:stretch>
            <a:fillRect/>
          </a:stretch>
        </p:blipFill>
        <p:spPr>
          <a:xfrm>
            <a:off x="189754" y="3378162"/>
            <a:ext cx="8296275" cy="590550"/>
          </a:xfrm>
          <a:prstGeom prst="rect">
            <a:avLst/>
          </a:prstGeom>
        </p:spPr>
      </p:pic>
    </p:spTree>
    <p:extLst>
      <p:ext uri="{BB962C8B-B14F-4D97-AF65-F5344CB8AC3E}">
        <p14:creationId xmlns:p14="http://schemas.microsoft.com/office/powerpoint/2010/main" val="21941875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EFA6B-DAE2-F30E-3EB8-C222A16D38E0}"/>
              </a:ext>
            </a:extLst>
          </p:cNvPr>
          <p:cNvSpPr>
            <a:spLocks noGrp="1"/>
          </p:cNvSpPr>
          <p:nvPr>
            <p:ph type="title"/>
          </p:nvPr>
        </p:nvSpPr>
        <p:spPr>
          <a:xfrm>
            <a:off x="1851" y="-2535"/>
            <a:ext cx="8520600" cy="572700"/>
          </a:xfrm>
        </p:spPr>
        <p:txBody>
          <a:bodyPr/>
          <a:lstStyle/>
          <a:p>
            <a:r>
              <a:rPr lang="en-US"/>
              <a:t>Component 13 v6 – home page images</a:t>
            </a:r>
          </a:p>
        </p:txBody>
      </p:sp>
      <p:pic>
        <p:nvPicPr>
          <p:cNvPr id="3" name="Picture 2" descr="A screenshot of a computer&#10;&#10;Description automatically generated">
            <a:extLst>
              <a:ext uri="{FF2B5EF4-FFF2-40B4-BE49-F238E27FC236}">
                <a16:creationId xmlns:a16="http://schemas.microsoft.com/office/drawing/2014/main" id="{B630D719-6A98-A73B-6CC4-64C504C25B25}"/>
              </a:ext>
            </a:extLst>
          </p:cNvPr>
          <p:cNvPicPr>
            <a:picLocks noChangeAspect="1"/>
          </p:cNvPicPr>
          <p:nvPr/>
        </p:nvPicPr>
        <p:blipFill>
          <a:blip r:embed="rId2"/>
          <a:stretch>
            <a:fillRect/>
          </a:stretch>
        </p:blipFill>
        <p:spPr>
          <a:xfrm>
            <a:off x="1678065" y="1961461"/>
            <a:ext cx="1381125" cy="876300"/>
          </a:xfrm>
          <a:prstGeom prst="rect">
            <a:avLst/>
          </a:prstGeom>
        </p:spPr>
      </p:pic>
      <p:pic>
        <p:nvPicPr>
          <p:cNvPr id="6" name="Picture 5" descr="A screenshot of a book&#10;&#10;Description automatically generated">
            <a:extLst>
              <a:ext uri="{FF2B5EF4-FFF2-40B4-BE49-F238E27FC236}">
                <a16:creationId xmlns:a16="http://schemas.microsoft.com/office/drawing/2014/main" id="{80A415CF-EABE-0DF6-24EE-F91BC487BD3A}"/>
              </a:ext>
            </a:extLst>
          </p:cNvPr>
          <p:cNvPicPr>
            <a:picLocks noChangeAspect="1"/>
          </p:cNvPicPr>
          <p:nvPr/>
        </p:nvPicPr>
        <p:blipFill>
          <a:blip r:embed="rId3"/>
          <a:stretch>
            <a:fillRect/>
          </a:stretch>
        </p:blipFill>
        <p:spPr>
          <a:xfrm>
            <a:off x="4204623" y="874464"/>
            <a:ext cx="3757508" cy="4158868"/>
          </a:xfrm>
          <a:prstGeom prst="rect">
            <a:avLst/>
          </a:prstGeom>
        </p:spPr>
      </p:pic>
    </p:spTree>
    <p:extLst>
      <p:ext uri="{BB962C8B-B14F-4D97-AF65-F5344CB8AC3E}">
        <p14:creationId xmlns:p14="http://schemas.microsoft.com/office/powerpoint/2010/main" val="3504525068"/>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14  - </a:t>
            </a:r>
            <a:endParaRPr/>
          </a:p>
        </p:txBody>
      </p:sp>
      <p:graphicFrame>
        <p:nvGraphicFramePr>
          <p:cNvPr id="79" name="Google Shape;79;p17"/>
          <p:cNvGraphicFramePr/>
          <p:nvPr>
            <p:extLst>
              <p:ext uri="{D42A27DB-BD31-4B8C-83A1-F6EECF244321}">
                <p14:modId xmlns:p14="http://schemas.microsoft.com/office/powerpoint/2010/main" val="3735032892"/>
              </p:ext>
            </p:extLst>
          </p:nvPr>
        </p:nvGraphicFramePr>
        <p:xfrm>
          <a:off x="383323" y="1275420"/>
          <a:ext cx="8520599" cy="1462980"/>
        </p:xfrm>
        <a:graphic>
          <a:graphicData uri="http://schemas.openxmlformats.org/drawingml/2006/table">
            <a:tbl>
              <a:tblPr>
                <a:noFill/>
                <a:tableStyleId>{E1099E06-0E6B-448D-9D27-60429F06E6F4}</a:tableStyleId>
              </a:tblPr>
              <a:tblGrid>
                <a:gridCol w="4120661">
                  <a:extLst>
                    <a:ext uri="{9D8B030D-6E8A-4147-A177-3AD203B41FA5}">
                      <a16:colId xmlns:a16="http://schemas.microsoft.com/office/drawing/2014/main" val="20000"/>
                    </a:ext>
                  </a:extLst>
                </a:gridCol>
                <a:gridCol w="4399938">
                  <a:extLst>
                    <a:ext uri="{9D8B030D-6E8A-4147-A177-3AD203B41FA5}">
                      <a16:colId xmlns:a16="http://schemas.microsoft.com/office/drawing/2014/main" val="20001"/>
                    </a:ext>
                  </a:extLst>
                </a:gridCol>
              </a:tblGrid>
              <a:tr h="44958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rtl="0">
                        <a:spcBef>
                          <a:spcPts val="0"/>
                        </a:spcBef>
                        <a:spcAft>
                          <a:spcPts val="0"/>
                        </a:spcAft>
                        <a:buNone/>
                      </a:pPr>
                      <a:r>
                        <a:rPr lang="en-US" sz="1800"/>
                        <a:t>color scheme and fonts</a:t>
                      </a:r>
                      <a:endParaRPr sz="1800"/>
                    </a:p>
                  </a:txBody>
                  <a:tcPr marL="91425" marR="91425" marT="91425" marB="91425"/>
                </a:tc>
                <a:tc>
                  <a:txBody>
                    <a:bodyPr/>
                    <a:lstStyle/>
                    <a:p>
                      <a:pPr marL="0" lvl="0" indent="0" algn="l">
                        <a:spcBef>
                          <a:spcPts val="0"/>
                        </a:spcBef>
                        <a:spcAft>
                          <a:spcPts val="0"/>
                        </a:spcAft>
                        <a:buNone/>
                      </a:pPr>
                      <a:r>
                        <a:rPr lang="en-US" sz="1800"/>
                        <a:t>Background colors and font should be changed to add life and should add some aesthetic to the website.</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391827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29074" y="52549"/>
            <a:ext cx="8520600" cy="572700"/>
          </a:xfrm>
          <a:prstGeom prst="rect">
            <a:avLst/>
          </a:prstGeom>
        </p:spPr>
        <p:txBody>
          <a:bodyPr spcFirstLastPara="1" wrap="square" lIns="91425" tIns="91425" rIns="91425" bIns="91425" anchor="t" anchorCtr="0">
            <a:noAutofit/>
          </a:bodyPr>
          <a:lstStyle/>
          <a:p>
            <a:r>
              <a:rPr lang="en"/>
              <a:t>Component 14(Trello screenshot)</a:t>
            </a:r>
            <a:endParaRPr/>
          </a:p>
        </p:txBody>
      </p:sp>
      <p:pic>
        <p:nvPicPr>
          <p:cNvPr id="2" name="Picture 1" descr="A screenshot of a computer&#10;&#10;Description automatically generated">
            <a:extLst>
              <a:ext uri="{FF2B5EF4-FFF2-40B4-BE49-F238E27FC236}">
                <a16:creationId xmlns:a16="http://schemas.microsoft.com/office/drawing/2014/main" id="{5BA9A6E8-3561-5D10-D7CB-A14D730B3417}"/>
              </a:ext>
            </a:extLst>
          </p:cNvPr>
          <p:cNvPicPr>
            <a:picLocks noChangeAspect="1"/>
          </p:cNvPicPr>
          <p:nvPr/>
        </p:nvPicPr>
        <p:blipFill>
          <a:blip r:embed="rId3"/>
          <a:stretch>
            <a:fillRect/>
          </a:stretch>
        </p:blipFill>
        <p:spPr>
          <a:xfrm>
            <a:off x="2797285" y="578385"/>
            <a:ext cx="4058960" cy="4565115"/>
          </a:xfrm>
          <a:prstGeom prst="rect">
            <a:avLst/>
          </a:prstGeom>
        </p:spPr>
      </p:pic>
    </p:spTree>
    <p:extLst>
      <p:ext uri="{BB962C8B-B14F-4D97-AF65-F5344CB8AC3E}">
        <p14:creationId xmlns:p14="http://schemas.microsoft.com/office/powerpoint/2010/main" val="22091104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EB4ECF-7783-AE44-9585-044DE6AA8A90}"/>
              </a:ext>
            </a:extLst>
          </p:cNvPr>
          <p:cNvSpPr>
            <a:spLocks noGrp="1"/>
          </p:cNvSpPr>
          <p:nvPr>
            <p:ph type="title"/>
          </p:nvPr>
        </p:nvSpPr>
        <p:spPr/>
        <p:txBody>
          <a:bodyPr/>
          <a:lstStyle/>
          <a:p>
            <a:r>
              <a:rPr lang="en-US"/>
              <a:t>Component 14 v1 – Creating the CSS file &amp; image folder.</a:t>
            </a:r>
          </a:p>
        </p:txBody>
      </p:sp>
      <p:sp>
        <p:nvSpPr>
          <p:cNvPr id="3" name="Text Placeholder 2">
            <a:extLst>
              <a:ext uri="{FF2B5EF4-FFF2-40B4-BE49-F238E27FC236}">
                <a16:creationId xmlns:a16="http://schemas.microsoft.com/office/drawing/2014/main" id="{5C2F45C6-62CF-0796-92BE-F7515C705AD6}"/>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E97072DD-3505-EC89-4C70-1D6B99847DF3}"/>
              </a:ext>
            </a:extLst>
          </p:cNvPr>
          <p:cNvPicPr>
            <a:picLocks noChangeAspect="1"/>
          </p:cNvPicPr>
          <p:nvPr/>
        </p:nvPicPr>
        <p:blipFill>
          <a:blip r:embed="rId2"/>
          <a:stretch>
            <a:fillRect/>
          </a:stretch>
        </p:blipFill>
        <p:spPr>
          <a:xfrm>
            <a:off x="3862388" y="2371725"/>
            <a:ext cx="1419225" cy="400050"/>
          </a:xfrm>
          <a:prstGeom prst="rect">
            <a:avLst/>
          </a:prstGeom>
        </p:spPr>
      </p:pic>
    </p:spTree>
    <p:extLst>
      <p:ext uri="{BB962C8B-B14F-4D97-AF65-F5344CB8AC3E}">
        <p14:creationId xmlns:p14="http://schemas.microsoft.com/office/powerpoint/2010/main" val="2341871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6FD1AA-791F-E58F-DC71-2E05E3E05328}"/>
              </a:ext>
            </a:extLst>
          </p:cNvPr>
          <p:cNvSpPr>
            <a:spLocks noGrp="1"/>
          </p:cNvSpPr>
          <p:nvPr>
            <p:ph type="title"/>
          </p:nvPr>
        </p:nvSpPr>
        <p:spPr/>
        <p:txBody>
          <a:bodyPr/>
          <a:lstStyle/>
          <a:p>
            <a:r>
              <a:rPr lang="en-US"/>
              <a:t>Component 14 v2 – Linking the CSS File to HTML website.</a:t>
            </a:r>
          </a:p>
        </p:txBody>
      </p:sp>
      <p:sp>
        <p:nvSpPr>
          <p:cNvPr id="3" name="Text Placeholder 2">
            <a:extLst>
              <a:ext uri="{FF2B5EF4-FFF2-40B4-BE49-F238E27FC236}">
                <a16:creationId xmlns:a16="http://schemas.microsoft.com/office/drawing/2014/main" id="{C775CD5A-B4B6-4059-3609-CB116AC61459}"/>
              </a:ext>
            </a:extLst>
          </p:cNvPr>
          <p:cNvSpPr>
            <a:spLocks noGrp="1"/>
          </p:cNvSpPr>
          <p:nvPr>
            <p:ph type="body" idx="1"/>
          </p:nvPr>
        </p:nvSpPr>
        <p:spPr/>
        <p:txBody>
          <a:bodyPr/>
          <a:lstStyle/>
          <a:p>
            <a:endParaRPr lang="en-US"/>
          </a:p>
        </p:txBody>
      </p:sp>
      <p:pic>
        <p:nvPicPr>
          <p:cNvPr id="4" name="Picture 3" descr="A black screen with white text&#10;&#10;Description automatically generated">
            <a:extLst>
              <a:ext uri="{FF2B5EF4-FFF2-40B4-BE49-F238E27FC236}">
                <a16:creationId xmlns:a16="http://schemas.microsoft.com/office/drawing/2014/main" id="{0E8BED54-73E2-5B0F-567B-BA9DA8A517C3}"/>
              </a:ext>
            </a:extLst>
          </p:cNvPr>
          <p:cNvPicPr>
            <a:picLocks noChangeAspect="1"/>
          </p:cNvPicPr>
          <p:nvPr/>
        </p:nvPicPr>
        <p:blipFill>
          <a:blip r:embed="rId2"/>
          <a:stretch>
            <a:fillRect/>
          </a:stretch>
        </p:blipFill>
        <p:spPr>
          <a:xfrm>
            <a:off x="2767013" y="2083450"/>
            <a:ext cx="3609975" cy="1238250"/>
          </a:xfrm>
          <a:prstGeom prst="rect">
            <a:avLst/>
          </a:prstGeom>
        </p:spPr>
      </p:pic>
    </p:spTree>
    <p:extLst>
      <p:ext uri="{BB962C8B-B14F-4D97-AF65-F5344CB8AC3E}">
        <p14:creationId xmlns:p14="http://schemas.microsoft.com/office/powerpoint/2010/main" val="163666564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29074" y="52549"/>
            <a:ext cx="8520600" cy="572700"/>
          </a:xfrm>
          <a:prstGeom prst="rect">
            <a:avLst/>
          </a:prstGeom>
        </p:spPr>
        <p:txBody>
          <a:bodyPr spcFirstLastPara="1" wrap="square" lIns="91425" tIns="91425" rIns="91425" bIns="91425" anchor="t" anchorCtr="0">
            <a:noAutofit/>
          </a:bodyPr>
          <a:lstStyle/>
          <a:p>
            <a:r>
              <a:rPr lang="en"/>
              <a:t>Component 14 v3(Trello screenshot)</a:t>
            </a:r>
            <a:endParaRPr/>
          </a:p>
        </p:txBody>
      </p:sp>
      <p:pic>
        <p:nvPicPr>
          <p:cNvPr id="3" name="Picture 2" descr="A screenshot of a computer&#10;&#10;Description automatically generated">
            <a:extLst>
              <a:ext uri="{FF2B5EF4-FFF2-40B4-BE49-F238E27FC236}">
                <a16:creationId xmlns:a16="http://schemas.microsoft.com/office/drawing/2014/main" id="{5FBD1B45-F98C-72D2-CEE1-59FD88B51516}"/>
              </a:ext>
            </a:extLst>
          </p:cNvPr>
          <p:cNvPicPr>
            <a:picLocks noChangeAspect="1"/>
          </p:cNvPicPr>
          <p:nvPr/>
        </p:nvPicPr>
        <p:blipFill>
          <a:blip r:embed="rId3"/>
          <a:stretch>
            <a:fillRect/>
          </a:stretch>
        </p:blipFill>
        <p:spPr>
          <a:xfrm>
            <a:off x="2237553" y="695439"/>
            <a:ext cx="5543357" cy="4448061"/>
          </a:xfrm>
          <a:prstGeom prst="rect">
            <a:avLst/>
          </a:prstGeom>
        </p:spPr>
      </p:pic>
    </p:spTree>
    <p:extLst>
      <p:ext uri="{BB962C8B-B14F-4D97-AF65-F5344CB8AC3E}">
        <p14:creationId xmlns:p14="http://schemas.microsoft.com/office/powerpoint/2010/main" val="147133324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569EBC-84F2-30CC-A496-348A5089AB92}"/>
              </a:ext>
            </a:extLst>
          </p:cNvPr>
          <p:cNvSpPr>
            <a:spLocks noGrp="1"/>
          </p:cNvSpPr>
          <p:nvPr>
            <p:ph type="title"/>
          </p:nvPr>
        </p:nvSpPr>
        <p:spPr/>
        <p:txBody>
          <a:bodyPr/>
          <a:lstStyle/>
          <a:p>
            <a:r>
              <a:rPr lang="en-US"/>
              <a:t>Component 14 v3 – testing out background colors</a:t>
            </a:r>
            <a:br>
              <a:rPr lang="en-US"/>
            </a:br>
            <a:endParaRPr lang="en-US"/>
          </a:p>
        </p:txBody>
      </p:sp>
      <p:sp>
        <p:nvSpPr>
          <p:cNvPr id="3" name="Text Placeholder 2">
            <a:extLst>
              <a:ext uri="{FF2B5EF4-FFF2-40B4-BE49-F238E27FC236}">
                <a16:creationId xmlns:a16="http://schemas.microsoft.com/office/drawing/2014/main" id="{1F4F6B4E-9010-8025-A778-E477424E506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00625534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73DD3B-4B2F-861E-618E-3808680C3648}"/>
              </a:ext>
            </a:extLst>
          </p:cNvPr>
          <p:cNvSpPr>
            <a:spLocks noGrp="1"/>
          </p:cNvSpPr>
          <p:nvPr>
            <p:ph type="title"/>
          </p:nvPr>
        </p:nvSpPr>
        <p:spPr/>
        <p:txBody>
          <a:bodyPr/>
          <a:lstStyle/>
          <a:p>
            <a:r>
              <a:rPr lang="en-US"/>
              <a:t>Option 1 - red</a:t>
            </a:r>
          </a:p>
        </p:txBody>
      </p:sp>
      <p:sp>
        <p:nvSpPr>
          <p:cNvPr id="3" name="Text Placeholder 2">
            <a:extLst>
              <a:ext uri="{FF2B5EF4-FFF2-40B4-BE49-F238E27FC236}">
                <a16:creationId xmlns:a16="http://schemas.microsoft.com/office/drawing/2014/main" id="{5DABF7DD-D756-BF5B-AC6B-E7D26D8B0AEC}"/>
              </a:ext>
            </a:extLst>
          </p:cNvPr>
          <p:cNvSpPr>
            <a:spLocks noGrp="1"/>
          </p:cNvSpPr>
          <p:nvPr>
            <p:ph type="body" idx="1"/>
          </p:nvPr>
        </p:nvSpPr>
        <p:spPr/>
        <p:txBody>
          <a:bodyPr/>
          <a:lstStyle/>
          <a:p>
            <a:r>
              <a:rPr lang="en-US"/>
              <a:t>Terrible</a:t>
            </a:r>
          </a:p>
          <a:p>
            <a:pPr>
              <a:lnSpc>
                <a:spcPct val="114999"/>
              </a:lnSpc>
            </a:pPr>
            <a:r>
              <a:rPr lang="en-US"/>
              <a:t>Looks ugly</a:t>
            </a:r>
          </a:p>
          <a:p>
            <a:pPr>
              <a:lnSpc>
                <a:spcPct val="114999"/>
              </a:lnSpc>
            </a:pPr>
            <a:r>
              <a:rPr lang="en-US"/>
              <a:t>Doesn’t fit</a:t>
            </a:r>
          </a:p>
        </p:txBody>
      </p:sp>
      <p:pic>
        <p:nvPicPr>
          <p:cNvPr id="5" name="Picture 4" descr="A red background with text and icons&#10;&#10;Description automatically generated">
            <a:extLst>
              <a:ext uri="{FF2B5EF4-FFF2-40B4-BE49-F238E27FC236}">
                <a16:creationId xmlns:a16="http://schemas.microsoft.com/office/drawing/2014/main" id="{A14C9BF4-3838-ADAC-61BD-D6291B6A4526}"/>
              </a:ext>
            </a:extLst>
          </p:cNvPr>
          <p:cNvPicPr>
            <a:picLocks noChangeAspect="1"/>
          </p:cNvPicPr>
          <p:nvPr/>
        </p:nvPicPr>
        <p:blipFill>
          <a:blip r:embed="rId2"/>
          <a:stretch>
            <a:fillRect/>
          </a:stretch>
        </p:blipFill>
        <p:spPr>
          <a:xfrm>
            <a:off x="4643685" y="0"/>
            <a:ext cx="4497486" cy="5143500"/>
          </a:xfrm>
          <a:prstGeom prst="rect">
            <a:avLst/>
          </a:prstGeom>
        </p:spPr>
      </p:pic>
    </p:spTree>
    <p:extLst>
      <p:ext uri="{BB962C8B-B14F-4D97-AF65-F5344CB8AC3E}">
        <p14:creationId xmlns:p14="http://schemas.microsoft.com/office/powerpoint/2010/main" val="10129800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a:lnSpc>
                <a:spcPct val="114999"/>
              </a:lnSpc>
              <a:buNone/>
            </a:pPr>
            <a:r>
              <a:rPr lang="en-US"/>
              <a:t>IMPLICATION 2 – FUNCTIONALITY</a:t>
            </a:r>
          </a:p>
          <a:p>
            <a:pPr marL="114300" indent="0">
              <a:buNone/>
            </a:pPr>
            <a:r>
              <a:rPr lang="en-US"/>
              <a:t>The website is fully functional and all the routes and buttons </a:t>
            </a:r>
            <a:r>
              <a:rPr lang="en-US" err="1"/>
              <a:t>etc</a:t>
            </a:r>
            <a:r>
              <a:rPr lang="en-US"/>
              <a:t> do what they're supposed to do and no errors come up for the users.</a:t>
            </a:r>
          </a:p>
          <a:p>
            <a:pPr marL="114300" indent="0">
              <a:buNone/>
            </a:pPr>
            <a:endParaRPr lang="en-NZ"/>
          </a:p>
        </p:txBody>
      </p:sp>
    </p:spTree>
    <p:extLst>
      <p:ext uri="{BB962C8B-B14F-4D97-AF65-F5344CB8AC3E}">
        <p14:creationId xmlns:p14="http://schemas.microsoft.com/office/powerpoint/2010/main" val="1508299609"/>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F05D4-61B6-87D7-A5DB-182042C2EBE7}"/>
              </a:ext>
            </a:extLst>
          </p:cNvPr>
          <p:cNvSpPr>
            <a:spLocks noGrp="1"/>
          </p:cNvSpPr>
          <p:nvPr>
            <p:ph type="title"/>
          </p:nvPr>
        </p:nvSpPr>
        <p:spPr/>
        <p:txBody>
          <a:bodyPr/>
          <a:lstStyle/>
          <a:p>
            <a:r>
              <a:rPr lang="en-US"/>
              <a:t>Option 2 - yellow</a:t>
            </a:r>
          </a:p>
        </p:txBody>
      </p:sp>
      <p:sp>
        <p:nvSpPr>
          <p:cNvPr id="3" name="Text Placeholder 2">
            <a:extLst>
              <a:ext uri="{FF2B5EF4-FFF2-40B4-BE49-F238E27FC236}">
                <a16:creationId xmlns:a16="http://schemas.microsoft.com/office/drawing/2014/main" id="{56D1777D-BA1D-692E-2F78-34BEFF118362}"/>
              </a:ext>
            </a:extLst>
          </p:cNvPr>
          <p:cNvSpPr>
            <a:spLocks noGrp="1"/>
          </p:cNvSpPr>
          <p:nvPr>
            <p:ph type="body" idx="1"/>
          </p:nvPr>
        </p:nvSpPr>
        <p:spPr/>
        <p:txBody>
          <a:bodyPr/>
          <a:lstStyle/>
          <a:p>
            <a:r>
              <a:rPr lang="en-US"/>
              <a:t>A bit better but still not</a:t>
            </a:r>
          </a:p>
          <a:p>
            <a:pPr>
              <a:lnSpc>
                <a:spcPct val="114999"/>
              </a:lnSpc>
            </a:pPr>
            <a:r>
              <a:rPr lang="en-US"/>
              <a:t>Good looking</a:t>
            </a:r>
          </a:p>
          <a:p>
            <a:pPr>
              <a:lnSpc>
                <a:spcPct val="114999"/>
              </a:lnSpc>
            </a:pPr>
            <a:r>
              <a:rPr lang="en-US"/>
              <a:t>For final option we will </a:t>
            </a:r>
          </a:p>
          <a:p>
            <a:pPr>
              <a:lnSpc>
                <a:spcPct val="114999"/>
              </a:lnSpc>
            </a:pPr>
            <a:r>
              <a:rPr lang="en-US"/>
              <a:t>Try a more neutral color</a:t>
            </a:r>
          </a:p>
        </p:txBody>
      </p:sp>
      <p:pic>
        <p:nvPicPr>
          <p:cNvPr id="5" name="Picture 4" descr="A yellow background with text and symbols&#10;&#10;Description automatically generated">
            <a:extLst>
              <a:ext uri="{FF2B5EF4-FFF2-40B4-BE49-F238E27FC236}">
                <a16:creationId xmlns:a16="http://schemas.microsoft.com/office/drawing/2014/main" id="{28C1E93E-E7FA-35D6-3F2E-A61D4C152C9E}"/>
              </a:ext>
            </a:extLst>
          </p:cNvPr>
          <p:cNvPicPr>
            <a:picLocks noChangeAspect="1"/>
          </p:cNvPicPr>
          <p:nvPr/>
        </p:nvPicPr>
        <p:blipFill>
          <a:blip r:embed="rId2"/>
          <a:stretch>
            <a:fillRect/>
          </a:stretch>
        </p:blipFill>
        <p:spPr>
          <a:xfrm>
            <a:off x="3412954" y="0"/>
            <a:ext cx="5733322" cy="5143500"/>
          </a:xfrm>
          <a:prstGeom prst="rect">
            <a:avLst/>
          </a:prstGeom>
        </p:spPr>
      </p:pic>
    </p:spTree>
    <p:extLst>
      <p:ext uri="{BB962C8B-B14F-4D97-AF65-F5344CB8AC3E}">
        <p14:creationId xmlns:p14="http://schemas.microsoft.com/office/powerpoint/2010/main" val="232994404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EE4F49-CC02-C888-0449-F1DF01487898}"/>
              </a:ext>
            </a:extLst>
          </p:cNvPr>
          <p:cNvSpPr>
            <a:spLocks noGrp="1"/>
          </p:cNvSpPr>
          <p:nvPr>
            <p:ph type="title"/>
          </p:nvPr>
        </p:nvSpPr>
        <p:spPr/>
        <p:txBody>
          <a:bodyPr/>
          <a:lstStyle/>
          <a:p>
            <a:r>
              <a:rPr lang="en-US"/>
              <a:t>Option 3</a:t>
            </a:r>
          </a:p>
        </p:txBody>
      </p:sp>
      <p:sp>
        <p:nvSpPr>
          <p:cNvPr id="3" name="Text Placeholder 2">
            <a:extLst>
              <a:ext uri="{FF2B5EF4-FFF2-40B4-BE49-F238E27FC236}">
                <a16:creationId xmlns:a16="http://schemas.microsoft.com/office/drawing/2014/main" id="{98C3F10F-2450-ABA3-3391-637F43F1F344}"/>
              </a:ext>
            </a:extLst>
          </p:cNvPr>
          <p:cNvSpPr>
            <a:spLocks noGrp="1"/>
          </p:cNvSpPr>
          <p:nvPr>
            <p:ph type="body" idx="1"/>
          </p:nvPr>
        </p:nvSpPr>
        <p:spPr/>
        <p:txBody>
          <a:bodyPr/>
          <a:lstStyle/>
          <a:p>
            <a:r>
              <a:rPr lang="en-US"/>
              <a:t>Will go with this</a:t>
            </a:r>
          </a:p>
          <a:p>
            <a:pPr>
              <a:lnSpc>
                <a:spcPct val="114999"/>
              </a:lnSpc>
            </a:pPr>
            <a:r>
              <a:rPr lang="en-US"/>
              <a:t>Because the colors are neutral</a:t>
            </a:r>
          </a:p>
          <a:p>
            <a:pPr>
              <a:lnSpc>
                <a:spcPct val="114999"/>
              </a:lnSpc>
            </a:pPr>
            <a:r>
              <a:rPr lang="en-US"/>
              <a:t>And fit with the text and images</a:t>
            </a:r>
          </a:p>
          <a:p>
            <a:pPr>
              <a:lnSpc>
                <a:spcPct val="114999"/>
              </a:lnSpc>
            </a:pPr>
            <a:endParaRPr lang="en-US"/>
          </a:p>
        </p:txBody>
      </p:sp>
      <p:pic>
        <p:nvPicPr>
          <p:cNvPr id="4" name="Picture 3" descr="A screenshot of a book&#10;&#10;Description automatically generated">
            <a:extLst>
              <a:ext uri="{FF2B5EF4-FFF2-40B4-BE49-F238E27FC236}">
                <a16:creationId xmlns:a16="http://schemas.microsoft.com/office/drawing/2014/main" id="{C4581255-BBA3-A571-EDA7-A8EDDAD6AF4E}"/>
              </a:ext>
            </a:extLst>
          </p:cNvPr>
          <p:cNvPicPr>
            <a:picLocks noChangeAspect="1"/>
          </p:cNvPicPr>
          <p:nvPr/>
        </p:nvPicPr>
        <p:blipFill>
          <a:blip r:embed="rId2"/>
          <a:stretch>
            <a:fillRect/>
          </a:stretch>
        </p:blipFill>
        <p:spPr>
          <a:xfrm>
            <a:off x="4747837" y="-41313"/>
            <a:ext cx="4399351" cy="5184813"/>
          </a:xfrm>
          <a:prstGeom prst="rect">
            <a:avLst/>
          </a:prstGeom>
        </p:spPr>
      </p:pic>
    </p:spTree>
    <p:extLst>
      <p:ext uri="{BB962C8B-B14F-4D97-AF65-F5344CB8AC3E}">
        <p14:creationId xmlns:p14="http://schemas.microsoft.com/office/powerpoint/2010/main" val="63608951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5F2AC-C979-8ED1-1829-C70059AC7160}"/>
              </a:ext>
            </a:extLst>
          </p:cNvPr>
          <p:cNvSpPr>
            <a:spLocks noGrp="1"/>
          </p:cNvSpPr>
          <p:nvPr>
            <p:ph type="title"/>
          </p:nvPr>
        </p:nvSpPr>
        <p:spPr/>
        <p:txBody>
          <a:bodyPr/>
          <a:lstStyle/>
          <a:p>
            <a:r>
              <a:rPr lang="en-US"/>
              <a:t>Component 14 v4 – notes colors </a:t>
            </a:r>
          </a:p>
        </p:txBody>
      </p:sp>
      <p:sp>
        <p:nvSpPr>
          <p:cNvPr id="3" name="Text Placeholder 2">
            <a:extLst>
              <a:ext uri="{FF2B5EF4-FFF2-40B4-BE49-F238E27FC236}">
                <a16:creationId xmlns:a16="http://schemas.microsoft.com/office/drawing/2014/main" id="{074B6274-2FEA-0803-D0CA-A5C09FBA701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7294022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29074" y="52549"/>
            <a:ext cx="8520600" cy="572700"/>
          </a:xfrm>
          <a:prstGeom prst="rect">
            <a:avLst/>
          </a:prstGeom>
        </p:spPr>
        <p:txBody>
          <a:bodyPr spcFirstLastPara="1" wrap="square" lIns="91425" tIns="91425" rIns="91425" bIns="91425" anchor="t" anchorCtr="0">
            <a:noAutofit/>
          </a:bodyPr>
          <a:lstStyle/>
          <a:p>
            <a:r>
              <a:rPr lang="en"/>
              <a:t>Component 14 v4(Trello screenshot)</a:t>
            </a:r>
            <a:endParaRPr/>
          </a:p>
        </p:txBody>
      </p:sp>
      <p:pic>
        <p:nvPicPr>
          <p:cNvPr id="2" name="Picture 1" descr="A screenshot of a computer&#10;&#10;Description automatically generated">
            <a:extLst>
              <a:ext uri="{FF2B5EF4-FFF2-40B4-BE49-F238E27FC236}">
                <a16:creationId xmlns:a16="http://schemas.microsoft.com/office/drawing/2014/main" id="{D5B1A9FC-0A96-2D46-D447-E7999B4BF9C1}"/>
              </a:ext>
            </a:extLst>
          </p:cNvPr>
          <p:cNvPicPr>
            <a:picLocks noChangeAspect="1"/>
          </p:cNvPicPr>
          <p:nvPr/>
        </p:nvPicPr>
        <p:blipFill>
          <a:blip r:embed="rId3"/>
          <a:stretch>
            <a:fillRect/>
          </a:stretch>
        </p:blipFill>
        <p:spPr>
          <a:xfrm>
            <a:off x="2966055" y="764295"/>
            <a:ext cx="3886673" cy="4379205"/>
          </a:xfrm>
          <a:prstGeom prst="rect">
            <a:avLst/>
          </a:prstGeom>
        </p:spPr>
      </p:pic>
    </p:spTree>
    <p:extLst>
      <p:ext uri="{BB962C8B-B14F-4D97-AF65-F5344CB8AC3E}">
        <p14:creationId xmlns:p14="http://schemas.microsoft.com/office/powerpoint/2010/main" val="241963275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0EEBE8-34E6-FF43-3497-03D686709DA4}"/>
              </a:ext>
            </a:extLst>
          </p:cNvPr>
          <p:cNvSpPr>
            <a:spLocks noGrp="1"/>
          </p:cNvSpPr>
          <p:nvPr>
            <p:ph type="title"/>
          </p:nvPr>
        </p:nvSpPr>
        <p:spPr/>
        <p:txBody>
          <a:bodyPr/>
          <a:lstStyle/>
          <a:p>
            <a:r>
              <a:rPr lang="en-US"/>
              <a:t>Option 1 - Green</a:t>
            </a:r>
          </a:p>
        </p:txBody>
      </p:sp>
      <p:sp>
        <p:nvSpPr>
          <p:cNvPr id="3" name="Text Placeholder 2">
            <a:extLst>
              <a:ext uri="{FF2B5EF4-FFF2-40B4-BE49-F238E27FC236}">
                <a16:creationId xmlns:a16="http://schemas.microsoft.com/office/drawing/2014/main" id="{38147F76-A66C-38EF-322F-E0FD46315965}"/>
              </a:ext>
            </a:extLst>
          </p:cNvPr>
          <p:cNvSpPr>
            <a:spLocks noGrp="1"/>
          </p:cNvSpPr>
          <p:nvPr>
            <p:ph type="body" idx="1"/>
          </p:nvPr>
        </p:nvSpPr>
        <p:spPr/>
        <p:txBody>
          <a:bodyPr/>
          <a:lstStyle/>
          <a:p>
            <a:r>
              <a:rPr lang="en-US"/>
              <a:t>Doesn’t fit with the background</a:t>
            </a:r>
          </a:p>
        </p:txBody>
      </p:sp>
      <p:pic>
        <p:nvPicPr>
          <p:cNvPr id="4" name="Picture 3" descr="A screenshot of a computer&#10;&#10;Description automatically generated">
            <a:extLst>
              <a:ext uri="{FF2B5EF4-FFF2-40B4-BE49-F238E27FC236}">
                <a16:creationId xmlns:a16="http://schemas.microsoft.com/office/drawing/2014/main" id="{BEEF7271-D16D-1115-F68A-A07BC91A4AF8}"/>
              </a:ext>
            </a:extLst>
          </p:cNvPr>
          <p:cNvPicPr>
            <a:picLocks noChangeAspect="1"/>
          </p:cNvPicPr>
          <p:nvPr/>
        </p:nvPicPr>
        <p:blipFill>
          <a:blip r:embed="rId2"/>
          <a:stretch>
            <a:fillRect/>
          </a:stretch>
        </p:blipFill>
        <p:spPr>
          <a:xfrm>
            <a:off x="358048" y="2393058"/>
            <a:ext cx="9144000" cy="2753552"/>
          </a:xfrm>
          <a:prstGeom prst="rect">
            <a:avLst/>
          </a:prstGeom>
        </p:spPr>
      </p:pic>
    </p:spTree>
    <p:extLst>
      <p:ext uri="{BB962C8B-B14F-4D97-AF65-F5344CB8AC3E}">
        <p14:creationId xmlns:p14="http://schemas.microsoft.com/office/powerpoint/2010/main" val="190725994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B05347-BC0D-C058-447A-44225FA3003F}"/>
              </a:ext>
            </a:extLst>
          </p:cNvPr>
          <p:cNvSpPr>
            <a:spLocks noGrp="1"/>
          </p:cNvSpPr>
          <p:nvPr>
            <p:ph type="title"/>
          </p:nvPr>
        </p:nvSpPr>
        <p:spPr/>
        <p:txBody>
          <a:bodyPr/>
          <a:lstStyle/>
          <a:p>
            <a:r>
              <a:rPr lang="en-US"/>
              <a:t>Option 2 - Yellow</a:t>
            </a:r>
          </a:p>
        </p:txBody>
      </p:sp>
      <p:sp>
        <p:nvSpPr>
          <p:cNvPr id="3" name="Text Placeholder 2">
            <a:extLst>
              <a:ext uri="{FF2B5EF4-FFF2-40B4-BE49-F238E27FC236}">
                <a16:creationId xmlns:a16="http://schemas.microsoft.com/office/drawing/2014/main" id="{5FEC37AF-6C71-3A2B-A650-0980AEA7EED7}"/>
              </a:ext>
            </a:extLst>
          </p:cNvPr>
          <p:cNvSpPr>
            <a:spLocks noGrp="1"/>
          </p:cNvSpPr>
          <p:nvPr>
            <p:ph type="body" idx="1"/>
          </p:nvPr>
        </p:nvSpPr>
        <p:spPr/>
        <p:txBody>
          <a:bodyPr/>
          <a:lstStyle/>
          <a:p>
            <a:r>
              <a:rPr lang="en-US"/>
              <a:t>Looks better but still looks out of place</a:t>
            </a:r>
          </a:p>
        </p:txBody>
      </p:sp>
      <p:pic>
        <p:nvPicPr>
          <p:cNvPr id="4" name="Picture 3" descr="A screenshot of a computer&#10;&#10;Description automatically generated">
            <a:extLst>
              <a:ext uri="{FF2B5EF4-FFF2-40B4-BE49-F238E27FC236}">
                <a16:creationId xmlns:a16="http://schemas.microsoft.com/office/drawing/2014/main" id="{0F2CEC15-0EE7-EE81-A10D-6B51082C3D4C}"/>
              </a:ext>
            </a:extLst>
          </p:cNvPr>
          <p:cNvPicPr>
            <a:picLocks noChangeAspect="1"/>
          </p:cNvPicPr>
          <p:nvPr/>
        </p:nvPicPr>
        <p:blipFill>
          <a:blip r:embed="rId2"/>
          <a:stretch>
            <a:fillRect/>
          </a:stretch>
        </p:blipFill>
        <p:spPr>
          <a:xfrm>
            <a:off x="227223" y="2201601"/>
            <a:ext cx="9144000" cy="2654479"/>
          </a:xfrm>
          <a:prstGeom prst="rect">
            <a:avLst/>
          </a:prstGeom>
        </p:spPr>
      </p:pic>
    </p:spTree>
    <p:extLst>
      <p:ext uri="{BB962C8B-B14F-4D97-AF65-F5344CB8AC3E}">
        <p14:creationId xmlns:p14="http://schemas.microsoft.com/office/powerpoint/2010/main" val="22696398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03877E-BFA9-760A-F593-3D246DFDB6BE}"/>
              </a:ext>
            </a:extLst>
          </p:cNvPr>
          <p:cNvSpPr>
            <a:spLocks noGrp="1"/>
          </p:cNvSpPr>
          <p:nvPr>
            <p:ph type="title"/>
          </p:nvPr>
        </p:nvSpPr>
        <p:spPr/>
        <p:txBody>
          <a:bodyPr/>
          <a:lstStyle/>
          <a:p>
            <a:r>
              <a:rPr lang="en-US"/>
              <a:t>Option 3- beige ivory</a:t>
            </a:r>
          </a:p>
        </p:txBody>
      </p:sp>
      <p:sp>
        <p:nvSpPr>
          <p:cNvPr id="3" name="Text Placeholder 2">
            <a:extLst>
              <a:ext uri="{FF2B5EF4-FFF2-40B4-BE49-F238E27FC236}">
                <a16:creationId xmlns:a16="http://schemas.microsoft.com/office/drawing/2014/main" id="{887DED8D-9038-BD7C-B470-EA20AA7A10FC}"/>
              </a:ext>
            </a:extLst>
          </p:cNvPr>
          <p:cNvSpPr>
            <a:spLocks noGrp="1"/>
          </p:cNvSpPr>
          <p:nvPr>
            <p:ph type="body" idx="1"/>
          </p:nvPr>
        </p:nvSpPr>
        <p:spPr/>
        <p:txBody>
          <a:bodyPr/>
          <a:lstStyle/>
          <a:p>
            <a:r>
              <a:rPr lang="en-US"/>
              <a:t>I'm picking this one because it looks aesthetic and fits with the background</a:t>
            </a:r>
          </a:p>
        </p:txBody>
      </p:sp>
      <p:pic>
        <p:nvPicPr>
          <p:cNvPr id="4" name="Picture 3" descr="A screenshot of a computer&#10;&#10;Description automatically generated">
            <a:extLst>
              <a:ext uri="{FF2B5EF4-FFF2-40B4-BE49-F238E27FC236}">
                <a16:creationId xmlns:a16="http://schemas.microsoft.com/office/drawing/2014/main" id="{0DA7B119-931C-DC22-5500-BD3A8BC81924}"/>
              </a:ext>
            </a:extLst>
          </p:cNvPr>
          <p:cNvPicPr>
            <a:picLocks noChangeAspect="1"/>
          </p:cNvPicPr>
          <p:nvPr/>
        </p:nvPicPr>
        <p:blipFill>
          <a:blip r:embed="rId2"/>
          <a:stretch>
            <a:fillRect/>
          </a:stretch>
        </p:blipFill>
        <p:spPr>
          <a:xfrm>
            <a:off x="-89512" y="2458598"/>
            <a:ext cx="9144000" cy="2512304"/>
          </a:xfrm>
          <a:prstGeom prst="rect">
            <a:avLst/>
          </a:prstGeom>
        </p:spPr>
      </p:pic>
    </p:spTree>
    <p:extLst>
      <p:ext uri="{BB962C8B-B14F-4D97-AF65-F5344CB8AC3E}">
        <p14:creationId xmlns:p14="http://schemas.microsoft.com/office/powerpoint/2010/main" val="222885735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4D75B-A333-0C1B-73CC-BAB7CF3EC9FF}"/>
              </a:ext>
            </a:extLst>
          </p:cNvPr>
          <p:cNvSpPr>
            <a:spLocks noGrp="1"/>
          </p:cNvSpPr>
          <p:nvPr>
            <p:ph type="title"/>
          </p:nvPr>
        </p:nvSpPr>
        <p:spPr/>
        <p:txBody>
          <a:bodyPr/>
          <a:lstStyle/>
          <a:p>
            <a:r>
              <a:rPr lang="en-US"/>
              <a:t>Component 14 v5 – Note font</a:t>
            </a:r>
          </a:p>
        </p:txBody>
      </p:sp>
      <p:sp>
        <p:nvSpPr>
          <p:cNvPr id="3" name="Text Placeholder 2">
            <a:extLst>
              <a:ext uri="{FF2B5EF4-FFF2-40B4-BE49-F238E27FC236}">
                <a16:creationId xmlns:a16="http://schemas.microsoft.com/office/drawing/2014/main" id="{64E97A99-A9A6-916C-3BBB-9A6D24235D4C}"/>
              </a:ext>
            </a:extLst>
          </p:cNvPr>
          <p:cNvSpPr>
            <a:spLocks noGrp="1"/>
          </p:cNvSpPr>
          <p:nvPr>
            <p:ph type="body" idx="1"/>
          </p:nvPr>
        </p:nvSpPr>
        <p:spPr/>
        <p:txBody>
          <a:bodyPr/>
          <a:lstStyle/>
          <a:p>
            <a:r>
              <a:rPr lang="en-US"/>
              <a:t>Currently I have it set to</a:t>
            </a:r>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r>
              <a:rPr lang="en-US"/>
              <a:t>But I will test out other fonts</a:t>
            </a:r>
          </a:p>
        </p:txBody>
      </p:sp>
      <p:pic>
        <p:nvPicPr>
          <p:cNvPr id="4" name="Picture 3" descr="A screen shot of a computer&#10;&#10;Description automatically generated">
            <a:extLst>
              <a:ext uri="{FF2B5EF4-FFF2-40B4-BE49-F238E27FC236}">
                <a16:creationId xmlns:a16="http://schemas.microsoft.com/office/drawing/2014/main" id="{F9E9BF3A-C563-588E-8582-321018291065}"/>
              </a:ext>
            </a:extLst>
          </p:cNvPr>
          <p:cNvPicPr>
            <a:picLocks noChangeAspect="1"/>
          </p:cNvPicPr>
          <p:nvPr/>
        </p:nvPicPr>
        <p:blipFill>
          <a:blip r:embed="rId2"/>
          <a:stretch>
            <a:fillRect/>
          </a:stretch>
        </p:blipFill>
        <p:spPr>
          <a:xfrm>
            <a:off x="0" y="2341686"/>
            <a:ext cx="9144000" cy="460128"/>
          </a:xfrm>
          <a:prstGeom prst="rect">
            <a:avLst/>
          </a:prstGeom>
        </p:spPr>
      </p:pic>
    </p:spTree>
    <p:extLst>
      <p:ext uri="{BB962C8B-B14F-4D97-AF65-F5344CB8AC3E}">
        <p14:creationId xmlns:p14="http://schemas.microsoft.com/office/powerpoint/2010/main" val="24540023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29074" y="52549"/>
            <a:ext cx="8520600" cy="572700"/>
          </a:xfrm>
          <a:prstGeom prst="rect">
            <a:avLst/>
          </a:prstGeom>
        </p:spPr>
        <p:txBody>
          <a:bodyPr spcFirstLastPara="1" wrap="square" lIns="91425" tIns="91425" rIns="91425" bIns="91425" anchor="t" anchorCtr="0">
            <a:noAutofit/>
          </a:bodyPr>
          <a:lstStyle/>
          <a:p>
            <a:r>
              <a:rPr lang="en"/>
              <a:t>Component 14 v4(Trello screenshot)</a:t>
            </a:r>
            <a:endParaRPr/>
          </a:p>
        </p:txBody>
      </p:sp>
      <p:pic>
        <p:nvPicPr>
          <p:cNvPr id="3" name="Picture 2" descr="A screenshot of a computer&#10;&#10;Description automatically generated">
            <a:extLst>
              <a:ext uri="{FF2B5EF4-FFF2-40B4-BE49-F238E27FC236}">
                <a16:creationId xmlns:a16="http://schemas.microsoft.com/office/drawing/2014/main" id="{B6808652-5FA0-F020-20F7-63E635BACF13}"/>
              </a:ext>
            </a:extLst>
          </p:cNvPr>
          <p:cNvPicPr>
            <a:picLocks noChangeAspect="1"/>
          </p:cNvPicPr>
          <p:nvPr/>
        </p:nvPicPr>
        <p:blipFill>
          <a:blip r:embed="rId3"/>
          <a:stretch>
            <a:fillRect/>
          </a:stretch>
        </p:blipFill>
        <p:spPr>
          <a:xfrm>
            <a:off x="3079095" y="846921"/>
            <a:ext cx="3715676" cy="4296579"/>
          </a:xfrm>
          <a:prstGeom prst="rect">
            <a:avLst/>
          </a:prstGeom>
        </p:spPr>
      </p:pic>
    </p:spTree>
    <p:extLst>
      <p:ext uri="{BB962C8B-B14F-4D97-AF65-F5344CB8AC3E}">
        <p14:creationId xmlns:p14="http://schemas.microsoft.com/office/powerpoint/2010/main" val="200825705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64395B-26F5-6A6F-92A3-A72EA6A3E51E}"/>
              </a:ext>
            </a:extLst>
          </p:cNvPr>
          <p:cNvSpPr>
            <a:spLocks noGrp="1"/>
          </p:cNvSpPr>
          <p:nvPr>
            <p:ph type="title"/>
          </p:nvPr>
        </p:nvSpPr>
        <p:spPr/>
        <p:txBody>
          <a:bodyPr/>
          <a:lstStyle/>
          <a:p>
            <a:r>
              <a:rPr lang="en-US"/>
              <a:t>Option 2</a:t>
            </a:r>
          </a:p>
        </p:txBody>
      </p:sp>
      <p:sp>
        <p:nvSpPr>
          <p:cNvPr id="3" name="Text Placeholder 2">
            <a:extLst>
              <a:ext uri="{FF2B5EF4-FFF2-40B4-BE49-F238E27FC236}">
                <a16:creationId xmlns:a16="http://schemas.microsoft.com/office/drawing/2014/main" id="{BC3D44B1-8F51-14DE-EB22-45D9380E355A}"/>
              </a:ext>
            </a:extLst>
          </p:cNvPr>
          <p:cNvSpPr>
            <a:spLocks noGrp="1"/>
          </p:cNvSpPr>
          <p:nvPr>
            <p:ph type="body" idx="1"/>
          </p:nvPr>
        </p:nvSpPr>
        <p:spPr/>
        <p:txBody>
          <a:bodyPr/>
          <a:lstStyle/>
          <a:p>
            <a:r>
              <a:rPr lang="en-US"/>
              <a:t>Looks too much like the first one</a:t>
            </a:r>
          </a:p>
        </p:txBody>
      </p:sp>
      <p:pic>
        <p:nvPicPr>
          <p:cNvPr id="4" name="Picture 3" descr="A screenshot of a computer&#10;&#10;Description automatically generated">
            <a:extLst>
              <a:ext uri="{FF2B5EF4-FFF2-40B4-BE49-F238E27FC236}">
                <a16:creationId xmlns:a16="http://schemas.microsoft.com/office/drawing/2014/main" id="{AB27244C-E953-CD46-9CE9-486091536B00}"/>
              </a:ext>
            </a:extLst>
          </p:cNvPr>
          <p:cNvPicPr>
            <a:picLocks noChangeAspect="1"/>
          </p:cNvPicPr>
          <p:nvPr/>
        </p:nvPicPr>
        <p:blipFill>
          <a:blip r:embed="rId2"/>
          <a:stretch>
            <a:fillRect/>
          </a:stretch>
        </p:blipFill>
        <p:spPr>
          <a:xfrm>
            <a:off x="185910" y="2640595"/>
            <a:ext cx="9144000" cy="1528611"/>
          </a:xfrm>
          <a:prstGeom prst="rect">
            <a:avLst/>
          </a:prstGeom>
        </p:spPr>
      </p:pic>
    </p:spTree>
    <p:extLst>
      <p:ext uri="{BB962C8B-B14F-4D97-AF65-F5344CB8AC3E}">
        <p14:creationId xmlns:p14="http://schemas.microsoft.com/office/powerpoint/2010/main" val="16135677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why it needs to be considered</a:t>
            </a:r>
          </a:p>
          <a:p>
            <a:pPr marL="114300" indent="0">
              <a:buNone/>
            </a:pPr>
            <a:r>
              <a:rPr lang="en-US"/>
              <a:t>The implication of functionality needs to be considered because if the website is not fully functional how can it be used.</a:t>
            </a:r>
          </a:p>
          <a:p>
            <a:pPr marL="114300" indent="0">
              <a:buNone/>
            </a:pPr>
            <a:endParaRPr lang="en-US"/>
          </a:p>
          <a:p>
            <a:pPr marL="114300" indent="0">
              <a:buNone/>
            </a:pPr>
            <a:endParaRPr lang="en-NZ"/>
          </a:p>
        </p:txBody>
      </p:sp>
    </p:spTree>
    <p:extLst>
      <p:ext uri="{BB962C8B-B14F-4D97-AF65-F5344CB8AC3E}">
        <p14:creationId xmlns:p14="http://schemas.microsoft.com/office/powerpoint/2010/main" val="310243858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F0BF2-5B23-C344-4E5E-3D67634CD1B6}"/>
              </a:ext>
            </a:extLst>
          </p:cNvPr>
          <p:cNvSpPr>
            <a:spLocks noGrp="1"/>
          </p:cNvSpPr>
          <p:nvPr>
            <p:ph type="title"/>
          </p:nvPr>
        </p:nvSpPr>
        <p:spPr/>
        <p:txBody>
          <a:bodyPr/>
          <a:lstStyle/>
          <a:p>
            <a:r>
              <a:rPr lang="en-US"/>
              <a:t>Option 3:</a:t>
            </a:r>
          </a:p>
        </p:txBody>
      </p:sp>
      <p:sp>
        <p:nvSpPr>
          <p:cNvPr id="3" name="Text Placeholder 2">
            <a:extLst>
              <a:ext uri="{FF2B5EF4-FFF2-40B4-BE49-F238E27FC236}">
                <a16:creationId xmlns:a16="http://schemas.microsoft.com/office/drawing/2014/main" id="{04C5C8B4-2BD9-DCA6-18B9-F3E9E53A31F4}"/>
              </a:ext>
            </a:extLst>
          </p:cNvPr>
          <p:cNvSpPr>
            <a:spLocks noGrp="1"/>
          </p:cNvSpPr>
          <p:nvPr>
            <p:ph type="body" idx="1"/>
          </p:nvPr>
        </p:nvSpPr>
        <p:spPr/>
        <p:txBody>
          <a:bodyPr/>
          <a:lstStyle/>
          <a:p>
            <a:r>
              <a:rPr lang="en-US"/>
              <a:t>I'm going with option 3 because It readable, modern, and looks professional</a:t>
            </a:r>
          </a:p>
        </p:txBody>
      </p:sp>
      <p:pic>
        <p:nvPicPr>
          <p:cNvPr id="4" name="Picture 3" descr="A screenshot of a computer&#10;&#10;Description automatically generated">
            <a:extLst>
              <a:ext uri="{FF2B5EF4-FFF2-40B4-BE49-F238E27FC236}">
                <a16:creationId xmlns:a16="http://schemas.microsoft.com/office/drawing/2014/main" id="{3CEFF72F-CA55-A39A-E401-DEDC28707906}"/>
              </a:ext>
            </a:extLst>
          </p:cNvPr>
          <p:cNvPicPr>
            <a:picLocks noChangeAspect="1"/>
          </p:cNvPicPr>
          <p:nvPr/>
        </p:nvPicPr>
        <p:blipFill>
          <a:blip r:embed="rId2"/>
          <a:stretch>
            <a:fillRect/>
          </a:stretch>
        </p:blipFill>
        <p:spPr>
          <a:xfrm>
            <a:off x="0" y="2112345"/>
            <a:ext cx="9144000" cy="918810"/>
          </a:xfrm>
          <a:prstGeom prst="rect">
            <a:avLst/>
          </a:prstGeom>
        </p:spPr>
      </p:pic>
    </p:spTree>
    <p:extLst>
      <p:ext uri="{BB962C8B-B14F-4D97-AF65-F5344CB8AC3E}">
        <p14:creationId xmlns:p14="http://schemas.microsoft.com/office/powerpoint/2010/main" val="322819344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C8DF0-DCAA-5D63-8755-94252961486C}"/>
              </a:ext>
            </a:extLst>
          </p:cNvPr>
          <p:cNvSpPr>
            <a:spLocks noGrp="1"/>
          </p:cNvSpPr>
          <p:nvPr>
            <p:ph type="title"/>
          </p:nvPr>
        </p:nvSpPr>
        <p:spPr/>
        <p:txBody>
          <a:bodyPr/>
          <a:lstStyle/>
          <a:p>
            <a:r>
              <a:rPr lang="en-US" dirty="0"/>
              <a:t>Error with notes:</a:t>
            </a:r>
          </a:p>
        </p:txBody>
      </p:sp>
      <p:sp>
        <p:nvSpPr>
          <p:cNvPr id="3" name="Text Placeholder 2">
            <a:extLst>
              <a:ext uri="{FF2B5EF4-FFF2-40B4-BE49-F238E27FC236}">
                <a16:creationId xmlns:a16="http://schemas.microsoft.com/office/drawing/2014/main" id="{6EB58B4C-0638-2F53-1B44-C8BAFD569814}"/>
              </a:ext>
            </a:extLst>
          </p:cNvPr>
          <p:cNvSpPr>
            <a:spLocks noGrp="1"/>
          </p:cNvSpPr>
          <p:nvPr>
            <p:ph type="body" idx="1"/>
          </p:nvPr>
        </p:nvSpPr>
        <p:spPr/>
        <p:txBody>
          <a:bodyPr/>
          <a:lstStyle/>
          <a:p>
            <a:r>
              <a:rPr lang="en-US" dirty="0"/>
              <a:t>The "/" would redirect me to home </a:t>
            </a:r>
            <a:r>
              <a:rPr lang="en-US" dirty="0" err="1"/>
              <a:t>everytime</a:t>
            </a:r>
            <a:r>
              <a:rPr lang="en-US" dirty="0"/>
              <a:t> I deleted the note, the solution was to change it to "notes"</a:t>
            </a:r>
          </a:p>
        </p:txBody>
      </p:sp>
      <p:pic>
        <p:nvPicPr>
          <p:cNvPr id="4" name="Picture 3" descr="A screen shot of a computer program&#10;&#10;Description automatically generated">
            <a:extLst>
              <a:ext uri="{FF2B5EF4-FFF2-40B4-BE49-F238E27FC236}">
                <a16:creationId xmlns:a16="http://schemas.microsoft.com/office/drawing/2014/main" id="{08CE1DA7-2937-3587-0620-67FB47BEB9A2}"/>
              </a:ext>
            </a:extLst>
          </p:cNvPr>
          <p:cNvPicPr>
            <a:picLocks noChangeAspect="1"/>
          </p:cNvPicPr>
          <p:nvPr/>
        </p:nvPicPr>
        <p:blipFill>
          <a:blip r:embed="rId2"/>
          <a:stretch>
            <a:fillRect/>
          </a:stretch>
        </p:blipFill>
        <p:spPr>
          <a:xfrm>
            <a:off x="1971675" y="1843088"/>
            <a:ext cx="5200650" cy="1457325"/>
          </a:xfrm>
          <a:prstGeom prst="rect">
            <a:avLst/>
          </a:prstGeom>
        </p:spPr>
      </p:pic>
    </p:spTree>
    <p:extLst>
      <p:ext uri="{BB962C8B-B14F-4D97-AF65-F5344CB8AC3E}">
        <p14:creationId xmlns:p14="http://schemas.microsoft.com/office/powerpoint/2010/main" val="66986967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098B-2D79-3135-13AA-4BE93EC01206}"/>
              </a:ext>
            </a:extLst>
          </p:cNvPr>
          <p:cNvSpPr>
            <a:spLocks noGrp="1"/>
          </p:cNvSpPr>
          <p:nvPr>
            <p:ph type="title"/>
          </p:nvPr>
        </p:nvSpPr>
        <p:spPr/>
        <p:txBody>
          <a:bodyPr/>
          <a:lstStyle/>
          <a:p>
            <a:r>
              <a:rPr lang="en-US" dirty="0"/>
              <a:t>User feedback 1</a:t>
            </a:r>
          </a:p>
        </p:txBody>
      </p:sp>
      <p:sp>
        <p:nvSpPr>
          <p:cNvPr id="4" name="TextBox 3">
            <a:extLst>
              <a:ext uri="{FF2B5EF4-FFF2-40B4-BE49-F238E27FC236}">
                <a16:creationId xmlns:a16="http://schemas.microsoft.com/office/drawing/2014/main" id="{EFA9C26A-70A3-E03A-9FFF-2245EA411685}"/>
              </a:ext>
            </a:extLst>
          </p:cNvPr>
          <p:cNvSpPr txBox="1"/>
          <p:nvPr/>
        </p:nvSpPr>
        <p:spPr>
          <a:xfrm>
            <a:off x="697992" y="1014984"/>
            <a:ext cx="3977640" cy="160043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dirty="0"/>
              <a:t>I got my friend Stephen to test my website and make some recommendations, first off, he found the bug with the notes that I talked about in the previous slide, and he also recommended me to change the background color as it was stale. He recommended I use a neutral color as that would blend in the most.</a:t>
            </a:r>
          </a:p>
        </p:txBody>
      </p:sp>
      <p:sp>
        <p:nvSpPr>
          <p:cNvPr id="5" name="TextBox 4">
            <a:extLst>
              <a:ext uri="{FF2B5EF4-FFF2-40B4-BE49-F238E27FC236}">
                <a16:creationId xmlns:a16="http://schemas.microsoft.com/office/drawing/2014/main" id="{4F88955E-2632-2151-F1B3-9926752C1076}"/>
              </a:ext>
            </a:extLst>
          </p:cNvPr>
          <p:cNvSpPr txBox="1"/>
          <p:nvPr/>
        </p:nvSpPr>
        <p:spPr>
          <a:xfrm>
            <a:off x="6248400" y="505968"/>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Before</a:t>
            </a:r>
          </a:p>
        </p:txBody>
      </p:sp>
      <p:pic>
        <p:nvPicPr>
          <p:cNvPr id="7" name="Picture 6" descr="A screenshot of a book&#10;&#10;Description automatically generated">
            <a:extLst>
              <a:ext uri="{FF2B5EF4-FFF2-40B4-BE49-F238E27FC236}">
                <a16:creationId xmlns:a16="http://schemas.microsoft.com/office/drawing/2014/main" id="{CF4F07FB-5D2A-8DB1-B1FC-1FD4964D837A}"/>
              </a:ext>
            </a:extLst>
          </p:cNvPr>
          <p:cNvPicPr>
            <a:picLocks noChangeAspect="1"/>
          </p:cNvPicPr>
          <p:nvPr/>
        </p:nvPicPr>
        <p:blipFill>
          <a:blip r:embed="rId2"/>
          <a:stretch>
            <a:fillRect/>
          </a:stretch>
        </p:blipFill>
        <p:spPr>
          <a:xfrm>
            <a:off x="6109623" y="821124"/>
            <a:ext cx="2401148" cy="2657728"/>
          </a:xfrm>
          <a:prstGeom prst="rect">
            <a:avLst/>
          </a:prstGeom>
        </p:spPr>
      </p:pic>
      <p:sp>
        <p:nvSpPr>
          <p:cNvPr id="8" name="TextBox 7">
            <a:extLst>
              <a:ext uri="{FF2B5EF4-FFF2-40B4-BE49-F238E27FC236}">
                <a16:creationId xmlns:a16="http://schemas.microsoft.com/office/drawing/2014/main" id="{72698476-D649-8B26-DD4D-8A81304B0640}"/>
              </a:ext>
            </a:extLst>
          </p:cNvPr>
          <p:cNvSpPr txBox="1"/>
          <p:nvPr/>
        </p:nvSpPr>
        <p:spPr>
          <a:xfrm>
            <a:off x="2042160" y="2919984"/>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After:</a:t>
            </a:r>
          </a:p>
        </p:txBody>
      </p:sp>
      <p:pic>
        <p:nvPicPr>
          <p:cNvPr id="9" name="Picture 8" descr="A screenshot of a book&#10;&#10;Description automatically generated">
            <a:extLst>
              <a:ext uri="{FF2B5EF4-FFF2-40B4-BE49-F238E27FC236}">
                <a16:creationId xmlns:a16="http://schemas.microsoft.com/office/drawing/2014/main" id="{D4D8FDE1-6B69-64C8-DB24-92685808779D}"/>
              </a:ext>
            </a:extLst>
          </p:cNvPr>
          <p:cNvPicPr>
            <a:picLocks noChangeAspect="1"/>
          </p:cNvPicPr>
          <p:nvPr/>
        </p:nvPicPr>
        <p:blipFill>
          <a:blip r:embed="rId3"/>
          <a:stretch>
            <a:fillRect/>
          </a:stretch>
        </p:blipFill>
        <p:spPr>
          <a:xfrm>
            <a:off x="3414464" y="2834640"/>
            <a:ext cx="1857872" cy="2011680"/>
          </a:xfrm>
          <a:prstGeom prst="rect">
            <a:avLst/>
          </a:prstGeom>
        </p:spPr>
      </p:pic>
    </p:spTree>
    <p:extLst>
      <p:ext uri="{BB962C8B-B14F-4D97-AF65-F5344CB8AC3E}">
        <p14:creationId xmlns:p14="http://schemas.microsoft.com/office/powerpoint/2010/main" val="38475521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A0C65-F3F8-ED75-FC6C-C538E675271E}"/>
              </a:ext>
            </a:extLst>
          </p:cNvPr>
          <p:cNvSpPr>
            <a:spLocks noGrp="1"/>
          </p:cNvSpPr>
          <p:nvPr>
            <p:ph type="title"/>
          </p:nvPr>
        </p:nvSpPr>
        <p:spPr/>
        <p:txBody>
          <a:bodyPr/>
          <a:lstStyle/>
          <a:p>
            <a:r>
              <a:rPr lang="en-US" dirty="0"/>
              <a:t>User feedback 2:</a:t>
            </a:r>
          </a:p>
        </p:txBody>
      </p:sp>
      <p:sp>
        <p:nvSpPr>
          <p:cNvPr id="3" name="Text Placeholder 2">
            <a:extLst>
              <a:ext uri="{FF2B5EF4-FFF2-40B4-BE49-F238E27FC236}">
                <a16:creationId xmlns:a16="http://schemas.microsoft.com/office/drawing/2014/main" id="{7DD8FF6C-A601-F288-2916-3C1761FAD755}"/>
              </a:ext>
            </a:extLst>
          </p:cNvPr>
          <p:cNvSpPr>
            <a:spLocks noGrp="1"/>
          </p:cNvSpPr>
          <p:nvPr>
            <p:ph type="body" idx="1"/>
          </p:nvPr>
        </p:nvSpPr>
        <p:spPr>
          <a:xfrm>
            <a:off x="311700" y="1152475"/>
            <a:ext cx="2287440" cy="2105760"/>
          </a:xfrm>
        </p:spPr>
        <p:txBody>
          <a:bodyPr/>
          <a:lstStyle/>
          <a:p>
            <a:r>
              <a:rPr lang="en-US" sz="1200" dirty="0"/>
              <a:t>I got my other friend Frank to look at my code, and he said that since I changed the background of the pages I should change the note background and font too, we went through 3 different colors and fonts but collectively settled on beige ivory and gill sans.</a:t>
            </a:r>
          </a:p>
          <a:p>
            <a:pPr>
              <a:lnSpc>
                <a:spcPct val="114999"/>
              </a:lnSpc>
            </a:pPr>
            <a:endParaRPr lang="en-US" sz="1200" dirty="0"/>
          </a:p>
        </p:txBody>
      </p:sp>
      <p:sp>
        <p:nvSpPr>
          <p:cNvPr id="4" name="TextBox 3">
            <a:extLst>
              <a:ext uri="{FF2B5EF4-FFF2-40B4-BE49-F238E27FC236}">
                <a16:creationId xmlns:a16="http://schemas.microsoft.com/office/drawing/2014/main" id="{D713340E-8F6E-AB00-28DB-422488672346}"/>
              </a:ext>
            </a:extLst>
          </p:cNvPr>
          <p:cNvSpPr txBox="1"/>
          <p:nvPr/>
        </p:nvSpPr>
        <p:spPr>
          <a:xfrm>
            <a:off x="6388608" y="6827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After</a:t>
            </a:r>
          </a:p>
        </p:txBody>
      </p:sp>
      <p:pic>
        <p:nvPicPr>
          <p:cNvPr id="7" name="Picture 6" descr="A screenshot of a computer&#10;&#10;Description automatically generated">
            <a:extLst>
              <a:ext uri="{FF2B5EF4-FFF2-40B4-BE49-F238E27FC236}">
                <a16:creationId xmlns:a16="http://schemas.microsoft.com/office/drawing/2014/main" id="{F78DDAD0-93A1-2906-A76B-A6D52DD42596}"/>
              </a:ext>
            </a:extLst>
          </p:cNvPr>
          <p:cNvPicPr>
            <a:picLocks noChangeAspect="1"/>
          </p:cNvPicPr>
          <p:nvPr/>
        </p:nvPicPr>
        <p:blipFill>
          <a:blip r:embed="rId2"/>
          <a:stretch>
            <a:fillRect/>
          </a:stretch>
        </p:blipFill>
        <p:spPr>
          <a:xfrm>
            <a:off x="4503420" y="1060785"/>
            <a:ext cx="4427220" cy="446370"/>
          </a:xfrm>
          <a:prstGeom prst="rect">
            <a:avLst/>
          </a:prstGeom>
        </p:spPr>
      </p:pic>
      <p:pic>
        <p:nvPicPr>
          <p:cNvPr id="8" name="Picture 7" descr="A black and white text&#10;&#10;Description automatically generated">
            <a:extLst>
              <a:ext uri="{FF2B5EF4-FFF2-40B4-BE49-F238E27FC236}">
                <a16:creationId xmlns:a16="http://schemas.microsoft.com/office/drawing/2014/main" id="{7625F500-173B-BAA5-C3B4-D165D23C916D}"/>
              </a:ext>
            </a:extLst>
          </p:cNvPr>
          <p:cNvPicPr>
            <a:picLocks noChangeAspect="1"/>
          </p:cNvPicPr>
          <p:nvPr/>
        </p:nvPicPr>
        <p:blipFill>
          <a:blip r:embed="rId3"/>
          <a:stretch>
            <a:fillRect/>
          </a:stretch>
        </p:blipFill>
        <p:spPr>
          <a:xfrm>
            <a:off x="3285173" y="2783205"/>
            <a:ext cx="5499735" cy="857250"/>
          </a:xfrm>
          <a:prstGeom prst="rect">
            <a:avLst/>
          </a:prstGeom>
        </p:spPr>
      </p:pic>
      <p:sp>
        <p:nvSpPr>
          <p:cNvPr id="9" name="TextBox 8">
            <a:extLst>
              <a:ext uri="{FF2B5EF4-FFF2-40B4-BE49-F238E27FC236}">
                <a16:creationId xmlns:a16="http://schemas.microsoft.com/office/drawing/2014/main" id="{F4AAE768-BC55-0D28-0472-65C2F9A00432}"/>
              </a:ext>
            </a:extLst>
          </p:cNvPr>
          <p:cNvSpPr txBox="1"/>
          <p:nvPr/>
        </p:nvSpPr>
        <p:spPr>
          <a:xfrm>
            <a:off x="5254752" y="2206752"/>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dirty="0"/>
              <a:t>Before:</a:t>
            </a:r>
          </a:p>
        </p:txBody>
      </p:sp>
    </p:spTree>
    <p:extLst>
      <p:ext uri="{BB962C8B-B14F-4D97-AF65-F5344CB8AC3E}">
        <p14:creationId xmlns:p14="http://schemas.microsoft.com/office/powerpoint/2010/main" val="2044705556"/>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Version Control Evidence</a:t>
            </a:r>
            <a:endParaRPr/>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i="1"/>
              <a:t>Your version control evidence should go here.  This could be in the form of annotated screenshots which show you you managed this process or you could make a brief screencast explaining how you implemented version control.</a:t>
            </a:r>
            <a:endParaRPr i="1"/>
          </a:p>
        </p:txBody>
      </p:sp>
    </p:spTree>
    <p:extLst>
      <p:ext uri="{BB962C8B-B14F-4D97-AF65-F5344CB8AC3E}">
        <p14:creationId xmlns:p14="http://schemas.microsoft.com/office/powerpoint/2010/main" val="1326587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(I had to duplicate my original one and redo it as my original one had not been linked showing the progress on the </a:t>
            </a:r>
            <a:r>
              <a:rPr lang="en-US" err="1"/>
              <a:t>github</a:t>
            </a:r>
            <a:r>
              <a:rPr lang="en-US"/>
              <a:t> desktop</a:t>
            </a:r>
          </a:p>
          <a:p>
            <a:pPr marL="114300" indent="0">
              <a:lnSpc>
                <a:spcPct val="114999"/>
              </a:lnSpc>
              <a:buNone/>
            </a:pPr>
            <a:r>
              <a:rPr lang="en-US">
                <a:hlinkClick r:id="rId2"/>
              </a:rPr>
              <a:t>https://github.com/lucas123454653/Notes-app</a:t>
            </a:r>
            <a:br>
              <a:rPr lang="en-US"/>
            </a:br>
            <a:endParaRPr lang="en-US"/>
          </a:p>
          <a:p>
            <a:pPr marL="114300" indent="0">
              <a:lnSpc>
                <a:spcPct val="114999"/>
              </a:lnSpc>
              <a:buNone/>
            </a:pPr>
            <a:endParaRPr lang="en-US"/>
          </a:p>
          <a:p>
            <a:pPr marL="114300" indent="0">
              <a:lnSpc>
                <a:spcPct val="114999"/>
              </a:lnSpc>
              <a:buNone/>
            </a:pPr>
            <a:endParaRPr lang="en-US"/>
          </a:p>
        </p:txBody>
      </p:sp>
    </p:spTree>
    <p:extLst>
      <p:ext uri="{BB962C8B-B14F-4D97-AF65-F5344CB8AC3E}">
        <p14:creationId xmlns:p14="http://schemas.microsoft.com/office/powerpoint/2010/main" val="173872298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a:xfrm>
            <a:off x="428754" y="-119589"/>
            <a:ext cx="8520600" cy="572700"/>
          </a:xfrm>
        </p:spPr>
        <p:txBody>
          <a:bodyPr/>
          <a:lstStyle/>
          <a:p>
            <a:r>
              <a:rPr lang="en-US"/>
              <a:t>Version Control Section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endParaRPr lang="en-US"/>
          </a:p>
        </p:txBody>
      </p:sp>
      <p:pic>
        <p:nvPicPr>
          <p:cNvPr id="6" name="Picture 5" descr="A screenshot of a computer&#10;&#10;Description automatically generated">
            <a:extLst>
              <a:ext uri="{FF2B5EF4-FFF2-40B4-BE49-F238E27FC236}">
                <a16:creationId xmlns:a16="http://schemas.microsoft.com/office/drawing/2014/main" id="{564D4A9E-F9FF-A012-E9FC-982283DCBA32}"/>
              </a:ext>
            </a:extLst>
          </p:cNvPr>
          <p:cNvPicPr>
            <a:picLocks noChangeAspect="1"/>
          </p:cNvPicPr>
          <p:nvPr/>
        </p:nvPicPr>
        <p:blipFill>
          <a:blip r:embed="rId2"/>
          <a:stretch>
            <a:fillRect/>
          </a:stretch>
        </p:blipFill>
        <p:spPr>
          <a:xfrm>
            <a:off x="1171471" y="548640"/>
            <a:ext cx="6282897" cy="4632960"/>
          </a:xfrm>
          <a:prstGeom prst="rect">
            <a:avLst/>
          </a:prstGeom>
        </p:spPr>
      </p:pic>
    </p:spTree>
    <p:extLst>
      <p:ext uri="{BB962C8B-B14F-4D97-AF65-F5344CB8AC3E}">
        <p14:creationId xmlns:p14="http://schemas.microsoft.com/office/powerpoint/2010/main" val="421881904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C12BDC-7271-277D-4D91-E53BAF7EAF7C}"/>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DEFD8635-7AE0-2EE1-805E-04B61B4D39C4}"/>
              </a:ext>
            </a:extLst>
          </p:cNvPr>
          <p:cNvSpPr>
            <a:spLocks noGrp="1"/>
          </p:cNvSpPr>
          <p:nvPr>
            <p:ph type="body" idx="1"/>
          </p:nvPr>
        </p:nvSpPr>
        <p:spPr/>
        <p:txBody>
          <a:bodyPr/>
          <a:lstStyle/>
          <a:p>
            <a:endParaRPr lang="en-US"/>
          </a:p>
        </p:txBody>
      </p:sp>
      <p:pic>
        <p:nvPicPr>
          <p:cNvPr id="4" name="Picture 3" descr="A black background with white lines&#10;&#10;Description automatically generated">
            <a:extLst>
              <a:ext uri="{FF2B5EF4-FFF2-40B4-BE49-F238E27FC236}">
                <a16:creationId xmlns:a16="http://schemas.microsoft.com/office/drawing/2014/main" id="{2D08AB4A-8083-9215-A4D9-C0A6B2D17EA7}"/>
              </a:ext>
            </a:extLst>
          </p:cNvPr>
          <p:cNvPicPr>
            <a:picLocks noChangeAspect="1"/>
          </p:cNvPicPr>
          <p:nvPr/>
        </p:nvPicPr>
        <p:blipFill>
          <a:blip r:embed="rId2"/>
          <a:stretch>
            <a:fillRect/>
          </a:stretch>
        </p:blipFill>
        <p:spPr>
          <a:xfrm>
            <a:off x="60960" y="269786"/>
            <a:ext cx="9144000" cy="4222927"/>
          </a:xfrm>
          <a:prstGeom prst="rect">
            <a:avLst/>
          </a:prstGeom>
        </p:spPr>
      </p:pic>
    </p:spTree>
    <p:extLst>
      <p:ext uri="{BB962C8B-B14F-4D97-AF65-F5344CB8AC3E}">
        <p14:creationId xmlns:p14="http://schemas.microsoft.com/office/powerpoint/2010/main" val="91038284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dirty="0"/>
              <a:t>Python Code </a:t>
            </a:r>
            <a:r>
              <a:rPr lang="en-US" dirty="0" err="1"/>
              <a:t>Coventions</a:t>
            </a:r>
            <a:r>
              <a:rPr lang="en-US" dirty="0"/>
              <a:t> &amp; functional testing</a:t>
            </a:r>
            <a:endParaRPr lang="en-NZ" dirty="0"/>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Show screenshot of PEP8 testing both before and after.</a:t>
            </a:r>
            <a:endParaRPr lang="en-NZ"/>
          </a:p>
        </p:txBody>
      </p:sp>
    </p:spTree>
    <p:extLst>
      <p:ext uri="{BB962C8B-B14F-4D97-AF65-F5344CB8AC3E}">
        <p14:creationId xmlns:p14="http://schemas.microsoft.com/office/powerpoint/2010/main" val="160213929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Functional testing evidence 1 – Password meeting requirements</a:t>
            </a:r>
          </a:p>
        </p:txBody>
      </p:sp>
      <p:graphicFrame>
        <p:nvGraphicFramePr>
          <p:cNvPr id="79" name="Google Shape;79;p17"/>
          <p:cNvGraphicFramePr/>
          <p:nvPr>
            <p:extLst>
              <p:ext uri="{D42A27DB-BD31-4B8C-83A1-F6EECF244321}">
                <p14:modId xmlns:p14="http://schemas.microsoft.com/office/powerpoint/2010/main" val="1767114112"/>
              </p:ext>
            </p:extLst>
          </p:nvPr>
        </p:nvGraphicFramePr>
        <p:xfrm>
          <a:off x="383323" y="1488780"/>
          <a:ext cx="8520599" cy="2285970"/>
        </p:xfrm>
        <a:graphic>
          <a:graphicData uri="http://schemas.openxmlformats.org/drawingml/2006/table">
            <a:tbl>
              <a:tblPr>
                <a:noFill/>
                <a:tableStyleId>{E1099E06-0E6B-448D-9D27-60429F06E6F4}</a:tableStyleId>
              </a:tblPr>
              <a:tblGrid>
                <a:gridCol w="4120661">
                  <a:extLst>
                    <a:ext uri="{9D8B030D-6E8A-4147-A177-3AD203B41FA5}">
                      <a16:colId xmlns:a16="http://schemas.microsoft.com/office/drawing/2014/main" val="20000"/>
                    </a:ext>
                  </a:extLst>
                </a:gridCol>
                <a:gridCol w="4399938">
                  <a:extLst>
                    <a:ext uri="{9D8B030D-6E8A-4147-A177-3AD203B41FA5}">
                      <a16:colId xmlns:a16="http://schemas.microsoft.com/office/drawing/2014/main" val="20001"/>
                    </a:ext>
                  </a:extLst>
                </a:gridCol>
              </a:tblGrid>
              <a:tr h="457200">
                <a:tc>
                  <a:txBody>
                    <a:bodyPr/>
                    <a:lstStyle/>
                    <a:p>
                      <a:pPr marL="0" lvl="0" indent="0" algn="l" rtl="0">
                        <a:spcBef>
                          <a:spcPts val="0"/>
                        </a:spcBef>
                        <a:spcAft>
                          <a:spcPts val="0"/>
                        </a:spcAft>
                        <a:buNone/>
                      </a:pPr>
                      <a:r>
                        <a:rPr lang="en" sz="1800" b="1" dirty="0"/>
                        <a:t>Expected outcome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Actual outcome</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a:lnSpc>
                          <a:spcPct val="100000"/>
                        </a:lnSpc>
                        <a:buNone/>
                      </a:pPr>
                      <a:r>
                        <a:rPr lang="en-US" sz="1800" b="0" i="0" u="none" strike="noStrike" baseline="0" noProof="0" dirty="0">
                          <a:solidFill>
                            <a:srgbClr val="000000"/>
                          </a:solidFill>
                        </a:rPr>
                        <a:t>If the password requirements are not met, </a:t>
                      </a:r>
                      <a:r>
                        <a:rPr lang="en-US" sz="1800" b="0" i="0" u="none" strike="noStrike" baseline="0" noProof="0" dirty="0" err="1">
                          <a:solidFill>
                            <a:srgbClr val="000000"/>
                          </a:solidFill>
                        </a:rPr>
                        <a:t>eg</a:t>
                      </a:r>
                      <a:r>
                        <a:rPr lang="en-US" sz="1800" b="0" i="0" u="none" strike="noStrike" baseline="0" noProof="0" dirty="0">
                          <a:solidFill>
                            <a:srgbClr val="000000"/>
                          </a:solidFill>
                        </a:rPr>
                        <a:t> if password 1 and 2 do not match or the password is under 7 characters it will not let the user sign up</a:t>
                      </a:r>
                    </a:p>
                    <a:p>
                      <a:pPr marL="0" lvl="0" indent="0" algn="l">
                        <a:spcBef>
                          <a:spcPts val="0"/>
                        </a:spcBef>
                        <a:spcAft>
                          <a:spcPts val="0"/>
                        </a:spcAft>
                        <a:buNone/>
                      </a:pPr>
                      <a:endParaRPr lang="en-US" sz="1800"/>
                    </a:p>
                  </a:txBody>
                  <a:tcPr marL="91425" marR="91425" marT="91425" marB="91425"/>
                </a:tc>
                <a:tc>
                  <a:txBody>
                    <a:bodyPr/>
                    <a:lstStyle/>
                    <a:p>
                      <a:pPr marL="0" lvl="0" indent="0" algn="l">
                        <a:spcBef>
                          <a:spcPts val="0"/>
                        </a:spcBef>
                        <a:spcAft>
                          <a:spcPts val="0"/>
                        </a:spcAft>
                        <a:buNone/>
                      </a:pPr>
                      <a:r>
                        <a:rPr lang="en-US" sz="1800" dirty="0"/>
                        <a:t>Worked correctly, wont let user create account</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a:extLst>
              <a:ext uri="{FF2B5EF4-FFF2-40B4-BE49-F238E27FC236}">
                <a16:creationId xmlns:a16="http://schemas.microsoft.com/office/drawing/2014/main" id="{947CC819-C01D-6CF1-CA85-E304E8C6978A}"/>
              </a:ext>
            </a:extLst>
          </p:cNvPr>
          <p:cNvPicPr>
            <a:picLocks noChangeAspect="1"/>
          </p:cNvPicPr>
          <p:nvPr/>
        </p:nvPicPr>
        <p:blipFill>
          <a:blip r:embed="rId3"/>
          <a:stretch>
            <a:fillRect/>
          </a:stretch>
        </p:blipFill>
        <p:spPr>
          <a:xfrm>
            <a:off x="1014413" y="4182428"/>
            <a:ext cx="2009775" cy="314325"/>
          </a:xfrm>
          <a:prstGeom prst="rect">
            <a:avLst/>
          </a:prstGeom>
        </p:spPr>
      </p:pic>
      <p:pic>
        <p:nvPicPr>
          <p:cNvPr id="3" name="Picture 2">
            <a:extLst>
              <a:ext uri="{FF2B5EF4-FFF2-40B4-BE49-F238E27FC236}">
                <a16:creationId xmlns:a16="http://schemas.microsoft.com/office/drawing/2014/main" id="{C90B5CCE-F586-3EE3-E0AF-28FF3E2230D0}"/>
              </a:ext>
            </a:extLst>
          </p:cNvPr>
          <p:cNvPicPr>
            <a:picLocks noChangeAspect="1"/>
          </p:cNvPicPr>
          <p:nvPr/>
        </p:nvPicPr>
        <p:blipFill>
          <a:blip r:embed="rId4"/>
          <a:stretch>
            <a:fillRect/>
          </a:stretch>
        </p:blipFill>
        <p:spPr>
          <a:xfrm>
            <a:off x="5082540" y="4382453"/>
            <a:ext cx="1600200" cy="447675"/>
          </a:xfrm>
          <a:prstGeom prst="rect">
            <a:avLst/>
          </a:prstGeom>
        </p:spPr>
      </p:pic>
    </p:spTree>
    <p:extLst>
      <p:ext uri="{BB962C8B-B14F-4D97-AF65-F5344CB8AC3E}">
        <p14:creationId xmlns:p14="http://schemas.microsoft.com/office/powerpoint/2010/main" val="31094945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2</a:t>
            </a:r>
          </a:p>
          <a:p>
            <a:pPr marL="114300" indent="0">
              <a:buNone/>
            </a:pPr>
            <a:r>
              <a:rPr lang="en-US"/>
              <a:t>Explain how you plan to address the implication</a:t>
            </a:r>
          </a:p>
          <a:p>
            <a:pPr marL="114300" indent="0">
              <a:buNone/>
            </a:pPr>
            <a:r>
              <a:rPr lang="en-NZ"/>
              <a:t>We plan to address the implication of functionality by having a bunch of people test the website before it comes out, this will ensure all the possible errors will have been fixed up before the website releases.</a:t>
            </a:r>
          </a:p>
        </p:txBody>
      </p:sp>
    </p:spTree>
    <p:extLst>
      <p:ext uri="{BB962C8B-B14F-4D97-AF65-F5344CB8AC3E}">
        <p14:creationId xmlns:p14="http://schemas.microsoft.com/office/powerpoint/2010/main" val="131202076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Functional testing evidence 2 – Signing up</a:t>
            </a:r>
          </a:p>
        </p:txBody>
      </p:sp>
      <p:graphicFrame>
        <p:nvGraphicFramePr>
          <p:cNvPr id="79" name="Google Shape;79;p17"/>
          <p:cNvGraphicFramePr/>
          <p:nvPr>
            <p:extLst>
              <p:ext uri="{D42A27DB-BD31-4B8C-83A1-F6EECF244321}">
                <p14:modId xmlns:p14="http://schemas.microsoft.com/office/powerpoint/2010/main" val="2187884292"/>
              </p:ext>
            </p:extLst>
          </p:nvPr>
        </p:nvGraphicFramePr>
        <p:xfrm>
          <a:off x="383323" y="1488780"/>
          <a:ext cx="8520599" cy="1737330"/>
        </p:xfrm>
        <a:graphic>
          <a:graphicData uri="http://schemas.openxmlformats.org/drawingml/2006/table">
            <a:tbl>
              <a:tblPr>
                <a:noFill/>
                <a:tableStyleId>{E1099E06-0E6B-448D-9D27-60429F06E6F4}</a:tableStyleId>
              </a:tblPr>
              <a:tblGrid>
                <a:gridCol w="4120661">
                  <a:extLst>
                    <a:ext uri="{9D8B030D-6E8A-4147-A177-3AD203B41FA5}">
                      <a16:colId xmlns:a16="http://schemas.microsoft.com/office/drawing/2014/main" val="20000"/>
                    </a:ext>
                  </a:extLst>
                </a:gridCol>
                <a:gridCol w="4399938">
                  <a:extLst>
                    <a:ext uri="{9D8B030D-6E8A-4147-A177-3AD203B41FA5}">
                      <a16:colId xmlns:a16="http://schemas.microsoft.com/office/drawing/2014/main" val="20001"/>
                    </a:ext>
                  </a:extLst>
                </a:gridCol>
              </a:tblGrid>
              <a:tr h="457200">
                <a:tc>
                  <a:txBody>
                    <a:bodyPr/>
                    <a:lstStyle/>
                    <a:p>
                      <a:pPr marL="0" lvl="0" indent="0" algn="l" rtl="0">
                        <a:spcBef>
                          <a:spcPts val="0"/>
                        </a:spcBef>
                        <a:spcAft>
                          <a:spcPts val="0"/>
                        </a:spcAft>
                        <a:buNone/>
                      </a:pPr>
                      <a:r>
                        <a:rPr lang="en" sz="1800" b="1" dirty="0"/>
                        <a:t>Expected outcome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Actual outcome</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a:lnSpc>
                          <a:spcPct val="100000"/>
                        </a:lnSpc>
                        <a:buNone/>
                      </a:pPr>
                      <a:r>
                        <a:rPr lang="en-US" sz="1800" b="0" i="0" u="none" strike="noStrike" baseline="0" noProof="0" dirty="0">
                          <a:solidFill>
                            <a:srgbClr val="000000"/>
                          </a:solidFill>
                        </a:rPr>
                        <a:t>If the user meets all the requirements needed to make an account their details will be put in the database</a:t>
                      </a:r>
                    </a:p>
                    <a:p>
                      <a:pPr marL="0" lvl="0" indent="0" algn="l">
                        <a:spcBef>
                          <a:spcPts val="0"/>
                        </a:spcBef>
                        <a:spcAft>
                          <a:spcPts val="0"/>
                        </a:spcAft>
                        <a:buNone/>
                      </a:pPr>
                      <a:endParaRPr lang="en-US" sz="1800"/>
                    </a:p>
                  </a:txBody>
                  <a:tcPr marL="91425" marR="91425" marT="91425" marB="91425"/>
                </a:tc>
                <a:tc>
                  <a:txBody>
                    <a:bodyPr/>
                    <a:lstStyle/>
                    <a:p>
                      <a:pPr marL="0" lvl="0" indent="0" algn="l">
                        <a:spcBef>
                          <a:spcPts val="0"/>
                        </a:spcBef>
                        <a:spcAft>
                          <a:spcPts val="0"/>
                        </a:spcAft>
                        <a:buNone/>
                      </a:pPr>
                      <a:r>
                        <a:rPr lang="en-US" sz="1800" dirty="0"/>
                        <a:t>Worked correctly, details are stored in the database</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descr="A yellow and white horizontal lines&#10;&#10;Description automatically generated">
            <a:extLst>
              <a:ext uri="{FF2B5EF4-FFF2-40B4-BE49-F238E27FC236}">
                <a16:creationId xmlns:a16="http://schemas.microsoft.com/office/drawing/2014/main" id="{924C2E14-80F8-B471-31D0-A6B9CE9A84AD}"/>
              </a:ext>
            </a:extLst>
          </p:cNvPr>
          <p:cNvPicPr>
            <a:picLocks noChangeAspect="1"/>
          </p:cNvPicPr>
          <p:nvPr/>
        </p:nvPicPr>
        <p:blipFill>
          <a:blip r:embed="rId3"/>
          <a:stretch>
            <a:fillRect/>
          </a:stretch>
        </p:blipFill>
        <p:spPr>
          <a:xfrm>
            <a:off x="182880" y="3349215"/>
            <a:ext cx="4579620" cy="1538790"/>
          </a:xfrm>
          <a:prstGeom prst="rect">
            <a:avLst/>
          </a:prstGeom>
        </p:spPr>
      </p:pic>
      <p:pic>
        <p:nvPicPr>
          <p:cNvPr id="5" name="Picture 4">
            <a:extLst>
              <a:ext uri="{FF2B5EF4-FFF2-40B4-BE49-F238E27FC236}">
                <a16:creationId xmlns:a16="http://schemas.microsoft.com/office/drawing/2014/main" id="{787DB27C-F81B-4872-CE83-6A289F6557B0}"/>
              </a:ext>
            </a:extLst>
          </p:cNvPr>
          <p:cNvPicPr>
            <a:picLocks noChangeAspect="1"/>
          </p:cNvPicPr>
          <p:nvPr/>
        </p:nvPicPr>
        <p:blipFill>
          <a:blip r:embed="rId4"/>
          <a:stretch>
            <a:fillRect/>
          </a:stretch>
        </p:blipFill>
        <p:spPr>
          <a:xfrm>
            <a:off x="4937760" y="3506153"/>
            <a:ext cx="3893820" cy="180975"/>
          </a:xfrm>
          <a:prstGeom prst="rect">
            <a:avLst/>
          </a:prstGeom>
        </p:spPr>
      </p:pic>
    </p:spTree>
    <p:extLst>
      <p:ext uri="{BB962C8B-B14F-4D97-AF65-F5344CB8AC3E}">
        <p14:creationId xmlns:p14="http://schemas.microsoft.com/office/powerpoint/2010/main" val="17940889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Functional testing evidence 3 – Logged in</a:t>
            </a:r>
          </a:p>
        </p:txBody>
      </p:sp>
      <p:graphicFrame>
        <p:nvGraphicFramePr>
          <p:cNvPr id="79" name="Google Shape;79;p17"/>
          <p:cNvGraphicFramePr/>
          <p:nvPr>
            <p:extLst>
              <p:ext uri="{D42A27DB-BD31-4B8C-83A1-F6EECF244321}">
                <p14:modId xmlns:p14="http://schemas.microsoft.com/office/powerpoint/2010/main" val="2724579673"/>
              </p:ext>
            </p:extLst>
          </p:nvPr>
        </p:nvGraphicFramePr>
        <p:xfrm>
          <a:off x="383323" y="1488780"/>
          <a:ext cx="8520599" cy="1737330"/>
        </p:xfrm>
        <a:graphic>
          <a:graphicData uri="http://schemas.openxmlformats.org/drawingml/2006/table">
            <a:tbl>
              <a:tblPr>
                <a:noFill/>
                <a:tableStyleId>{E1099E06-0E6B-448D-9D27-60429F06E6F4}</a:tableStyleId>
              </a:tblPr>
              <a:tblGrid>
                <a:gridCol w="4120661">
                  <a:extLst>
                    <a:ext uri="{9D8B030D-6E8A-4147-A177-3AD203B41FA5}">
                      <a16:colId xmlns:a16="http://schemas.microsoft.com/office/drawing/2014/main" val="20000"/>
                    </a:ext>
                  </a:extLst>
                </a:gridCol>
                <a:gridCol w="4399938">
                  <a:extLst>
                    <a:ext uri="{9D8B030D-6E8A-4147-A177-3AD203B41FA5}">
                      <a16:colId xmlns:a16="http://schemas.microsoft.com/office/drawing/2014/main" val="20001"/>
                    </a:ext>
                  </a:extLst>
                </a:gridCol>
              </a:tblGrid>
              <a:tr h="457200">
                <a:tc>
                  <a:txBody>
                    <a:bodyPr/>
                    <a:lstStyle/>
                    <a:p>
                      <a:pPr marL="0" lvl="0" indent="0" algn="l" rtl="0">
                        <a:spcBef>
                          <a:spcPts val="0"/>
                        </a:spcBef>
                        <a:spcAft>
                          <a:spcPts val="0"/>
                        </a:spcAft>
                        <a:buNone/>
                      </a:pPr>
                      <a:r>
                        <a:rPr lang="en" sz="1800" b="1" dirty="0"/>
                        <a:t>Expected outcome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Actual outcome</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a:lnSpc>
                          <a:spcPct val="100000"/>
                        </a:lnSpc>
                        <a:buNone/>
                      </a:pPr>
                      <a:r>
                        <a:rPr lang="en-US" sz="1800" b="0" i="0" u="none" strike="noStrike" baseline="0" noProof="0" dirty="0">
                          <a:solidFill>
                            <a:srgbClr val="000000"/>
                          </a:solidFill>
                        </a:rPr>
                        <a:t>If the user is logged in they should not be able to see the sign up or log in buttons, just home, logout, and notes.</a:t>
                      </a:r>
                    </a:p>
                    <a:p>
                      <a:pPr marL="0" lvl="0" indent="0" algn="l">
                        <a:spcBef>
                          <a:spcPts val="0"/>
                        </a:spcBef>
                        <a:spcAft>
                          <a:spcPts val="0"/>
                        </a:spcAft>
                        <a:buNone/>
                      </a:pPr>
                      <a:endParaRPr lang="en-US" sz="1800"/>
                    </a:p>
                  </a:txBody>
                  <a:tcPr marL="91425" marR="91425" marT="91425" marB="91425"/>
                </a:tc>
                <a:tc>
                  <a:txBody>
                    <a:bodyPr/>
                    <a:lstStyle/>
                    <a:p>
                      <a:pPr marL="0" lvl="0" indent="0" algn="l">
                        <a:spcBef>
                          <a:spcPts val="0"/>
                        </a:spcBef>
                        <a:spcAft>
                          <a:spcPts val="0"/>
                        </a:spcAft>
                        <a:buNone/>
                      </a:pPr>
                      <a:r>
                        <a:rPr lang="en-US" sz="1800" dirty="0"/>
                        <a:t>Worked correctly, logged in users can see notes and logout, but not sign up or login</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4" name="Picture 3" descr="A close up of a logo&#10;&#10;Description automatically generated">
            <a:extLst>
              <a:ext uri="{FF2B5EF4-FFF2-40B4-BE49-F238E27FC236}">
                <a16:creationId xmlns:a16="http://schemas.microsoft.com/office/drawing/2014/main" id="{8D9F9021-1CAC-C391-D963-E851D1BDE88F}"/>
              </a:ext>
            </a:extLst>
          </p:cNvPr>
          <p:cNvPicPr>
            <a:picLocks noChangeAspect="1"/>
          </p:cNvPicPr>
          <p:nvPr/>
        </p:nvPicPr>
        <p:blipFill>
          <a:blip r:embed="rId3"/>
          <a:stretch>
            <a:fillRect/>
          </a:stretch>
        </p:blipFill>
        <p:spPr>
          <a:xfrm>
            <a:off x="2494598" y="3749993"/>
            <a:ext cx="3819525" cy="1133475"/>
          </a:xfrm>
          <a:prstGeom prst="rect">
            <a:avLst/>
          </a:prstGeom>
        </p:spPr>
      </p:pic>
    </p:spTree>
    <p:extLst>
      <p:ext uri="{BB962C8B-B14F-4D97-AF65-F5344CB8AC3E}">
        <p14:creationId xmlns:p14="http://schemas.microsoft.com/office/powerpoint/2010/main" val="4195632535"/>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Functional testing evidence 4 – Logged out </a:t>
            </a:r>
          </a:p>
        </p:txBody>
      </p:sp>
      <p:graphicFrame>
        <p:nvGraphicFramePr>
          <p:cNvPr id="79" name="Google Shape;79;p17"/>
          <p:cNvGraphicFramePr/>
          <p:nvPr>
            <p:extLst>
              <p:ext uri="{D42A27DB-BD31-4B8C-83A1-F6EECF244321}">
                <p14:modId xmlns:p14="http://schemas.microsoft.com/office/powerpoint/2010/main" val="593570457"/>
              </p:ext>
            </p:extLst>
          </p:nvPr>
        </p:nvGraphicFramePr>
        <p:xfrm>
          <a:off x="383323" y="1100160"/>
          <a:ext cx="8520599" cy="2011650"/>
        </p:xfrm>
        <a:graphic>
          <a:graphicData uri="http://schemas.openxmlformats.org/drawingml/2006/table">
            <a:tbl>
              <a:tblPr>
                <a:noFill/>
                <a:tableStyleId>{E1099E06-0E6B-448D-9D27-60429F06E6F4}</a:tableStyleId>
              </a:tblPr>
              <a:tblGrid>
                <a:gridCol w="4120661">
                  <a:extLst>
                    <a:ext uri="{9D8B030D-6E8A-4147-A177-3AD203B41FA5}">
                      <a16:colId xmlns:a16="http://schemas.microsoft.com/office/drawing/2014/main" val="20000"/>
                    </a:ext>
                  </a:extLst>
                </a:gridCol>
                <a:gridCol w="4399938">
                  <a:extLst>
                    <a:ext uri="{9D8B030D-6E8A-4147-A177-3AD203B41FA5}">
                      <a16:colId xmlns:a16="http://schemas.microsoft.com/office/drawing/2014/main" val="20001"/>
                    </a:ext>
                  </a:extLst>
                </a:gridCol>
              </a:tblGrid>
              <a:tr h="457200">
                <a:tc>
                  <a:txBody>
                    <a:bodyPr/>
                    <a:lstStyle/>
                    <a:p>
                      <a:pPr marL="0" lvl="0" indent="0" algn="l" rtl="0">
                        <a:spcBef>
                          <a:spcPts val="0"/>
                        </a:spcBef>
                        <a:spcAft>
                          <a:spcPts val="0"/>
                        </a:spcAft>
                        <a:buNone/>
                      </a:pPr>
                      <a:r>
                        <a:rPr lang="en" sz="1800" b="1" dirty="0"/>
                        <a:t>Expected outcome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Actual outcome</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a:lnSpc>
                          <a:spcPct val="100000"/>
                        </a:lnSpc>
                        <a:buNone/>
                      </a:pPr>
                      <a:r>
                        <a:rPr lang="en-US" sz="1800" b="0" i="0" u="none" strike="noStrike" baseline="0" noProof="0" dirty="0">
                          <a:solidFill>
                            <a:srgbClr val="000000"/>
                          </a:solidFill>
                        </a:rPr>
                        <a:t>If the user is logged out they should only be able to see the sign up, log in and home buttons, not logout and notes.</a:t>
                      </a:r>
                    </a:p>
                    <a:p>
                      <a:pPr marL="0" lvl="0" indent="0" algn="l">
                        <a:spcBef>
                          <a:spcPts val="0"/>
                        </a:spcBef>
                        <a:spcAft>
                          <a:spcPts val="0"/>
                        </a:spcAft>
                        <a:buNone/>
                      </a:pPr>
                      <a:endParaRPr lang="en-US" sz="1800"/>
                    </a:p>
                  </a:txBody>
                  <a:tcPr marL="91425" marR="91425" marT="91425" marB="91425"/>
                </a:tc>
                <a:tc>
                  <a:txBody>
                    <a:bodyPr/>
                    <a:lstStyle/>
                    <a:p>
                      <a:pPr marL="0" lvl="0" indent="0" algn="l">
                        <a:spcBef>
                          <a:spcPts val="0"/>
                        </a:spcBef>
                        <a:spcAft>
                          <a:spcPts val="0"/>
                        </a:spcAft>
                        <a:buNone/>
                      </a:pPr>
                      <a:r>
                        <a:rPr lang="en-US" sz="1800" dirty="0"/>
                        <a:t>Worked correctly, logged out users cannot access the notes tab and are forced to sign in or sign up</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descr="A screenshot of a computer&#10;&#10;Description automatically generated">
            <a:extLst>
              <a:ext uri="{FF2B5EF4-FFF2-40B4-BE49-F238E27FC236}">
                <a16:creationId xmlns:a16="http://schemas.microsoft.com/office/drawing/2014/main" id="{9BA9D1CC-6501-3909-E6A4-42DFF0DE791F}"/>
              </a:ext>
            </a:extLst>
          </p:cNvPr>
          <p:cNvPicPr>
            <a:picLocks noChangeAspect="1"/>
          </p:cNvPicPr>
          <p:nvPr/>
        </p:nvPicPr>
        <p:blipFill>
          <a:blip r:embed="rId3"/>
          <a:stretch>
            <a:fillRect/>
          </a:stretch>
        </p:blipFill>
        <p:spPr>
          <a:xfrm>
            <a:off x="1089660" y="3254461"/>
            <a:ext cx="3977640" cy="1347298"/>
          </a:xfrm>
          <a:prstGeom prst="rect">
            <a:avLst/>
          </a:prstGeom>
        </p:spPr>
      </p:pic>
    </p:spTree>
    <p:extLst>
      <p:ext uri="{BB962C8B-B14F-4D97-AF65-F5344CB8AC3E}">
        <p14:creationId xmlns:p14="http://schemas.microsoft.com/office/powerpoint/2010/main" val="569056261"/>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Functional testing evidence 5 – Adding and deleting notes</a:t>
            </a:r>
          </a:p>
        </p:txBody>
      </p:sp>
      <p:graphicFrame>
        <p:nvGraphicFramePr>
          <p:cNvPr id="79" name="Google Shape;79;p17"/>
          <p:cNvGraphicFramePr/>
          <p:nvPr>
            <p:extLst>
              <p:ext uri="{D42A27DB-BD31-4B8C-83A1-F6EECF244321}">
                <p14:modId xmlns:p14="http://schemas.microsoft.com/office/powerpoint/2010/main" val="453967175"/>
              </p:ext>
            </p:extLst>
          </p:nvPr>
        </p:nvGraphicFramePr>
        <p:xfrm>
          <a:off x="390943" y="1397340"/>
          <a:ext cx="8520599" cy="1463010"/>
        </p:xfrm>
        <a:graphic>
          <a:graphicData uri="http://schemas.openxmlformats.org/drawingml/2006/table">
            <a:tbl>
              <a:tblPr>
                <a:noFill/>
                <a:tableStyleId>{E1099E06-0E6B-448D-9D27-60429F06E6F4}</a:tableStyleId>
              </a:tblPr>
              <a:tblGrid>
                <a:gridCol w="4120661">
                  <a:extLst>
                    <a:ext uri="{9D8B030D-6E8A-4147-A177-3AD203B41FA5}">
                      <a16:colId xmlns:a16="http://schemas.microsoft.com/office/drawing/2014/main" val="20000"/>
                    </a:ext>
                  </a:extLst>
                </a:gridCol>
                <a:gridCol w="4399938">
                  <a:extLst>
                    <a:ext uri="{9D8B030D-6E8A-4147-A177-3AD203B41FA5}">
                      <a16:colId xmlns:a16="http://schemas.microsoft.com/office/drawing/2014/main" val="20001"/>
                    </a:ext>
                  </a:extLst>
                </a:gridCol>
              </a:tblGrid>
              <a:tr h="457200">
                <a:tc>
                  <a:txBody>
                    <a:bodyPr/>
                    <a:lstStyle/>
                    <a:p>
                      <a:pPr marL="0" lvl="0" indent="0" algn="l" rtl="0">
                        <a:spcBef>
                          <a:spcPts val="0"/>
                        </a:spcBef>
                        <a:spcAft>
                          <a:spcPts val="0"/>
                        </a:spcAft>
                        <a:buNone/>
                      </a:pPr>
                      <a:r>
                        <a:rPr lang="en" sz="1800" b="1" dirty="0"/>
                        <a:t>Expected outcome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Actual outcome</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a:lnSpc>
                          <a:spcPct val="100000"/>
                        </a:lnSpc>
                        <a:buNone/>
                      </a:pPr>
                      <a:r>
                        <a:rPr lang="en-US" sz="1800" b="0" i="0" u="none" strike="noStrike" baseline="0" noProof="0" dirty="0">
                          <a:solidFill>
                            <a:srgbClr val="000000"/>
                          </a:solidFill>
                        </a:rPr>
                        <a:t>Logged in users should be able to add and delete notes with no issue</a:t>
                      </a:r>
                    </a:p>
                    <a:p>
                      <a:pPr marL="0" lvl="0" indent="0" algn="l">
                        <a:spcBef>
                          <a:spcPts val="0"/>
                        </a:spcBef>
                        <a:spcAft>
                          <a:spcPts val="0"/>
                        </a:spcAft>
                        <a:buNone/>
                      </a:pPr>
                      <a:endParaRPr lang="en-US" sz="1800"/>
                    </a:p>
                  </a:txBody>
                  <a:tcPr marL="91425" marR="91425" marT="91425" marB="91425"/>
                </a:tc>
                <a:tc>
                  <a:txBody>
                    <a:bodyPr/>
                    <a:lstStyle/>
                    <a:p>
                      <a:pPr marL="0" lvl="0" indent="0" algn="l">
                        <a:spcBef>
                          <a:spcPts val="0"/>
                        </a:spcBef>
                        <a:spcAft>
                          <a:spcPts val="0"/>
                        </a:spcAft>
                        <a:buNone/>
                      </a:pPr>
                      <a:r>
                        <a:rPr lang="en-US" sz="1800" dirty="0"/>
                        <a:t>Worked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descr="A screenshot of a note&#10;&#10;Description automatically generated">
            <a:extLst>
              <a:ext uri="{FF2B5EF4-FFF2-40B4-BE49-F238E27FC236}">
                <a16:creationId xmlns:a16="http://schemas.microsoft.com/office/drawing/2014/main" id="{E61BF05C-2A29-DAEB-B0A5-26FD210322BD}"/>
              </a:ext>
            </a:extLst>
          </p:cNvPr>
          <p:cNvPicPr>
            <a:picLocks noChangeAspect="1"/>
          </p:cNvPicPr>
          <p:nvPr/>
        </p:nvPicPr>
        <p:blipFill>
          <a:blip r:embed="rId3"/>
          <a:stretch>
            <a:fillRect/>
          </a:stretch>
        </p:blipFill>
        <p:spPr>
          <a:xfrm>
            <a:off x="4785360" y="3951971"/>
            <a:ext cx="4244340" cy="752379"/>
          </a:xfrm>
          <a:prstGeom prst="rect">
            <a:avLst/>
          </a:prstGeom>
        </p:spPr>
      </p:pic>
      <p:pic>
        <p:nvPicPr>
          <p:cNvPr id="4" name="Picture 3" descr="A screenshot of a computer&#10;&#10;Description automatically generated">
            <a:extLst>
              <a:ext uri="{FF2B5EF4-FFF2-40B4-BE49-F238E27FC236}">
                <a16:creationId xmlns:a16="http://schemas.microsoft.com/office/drawing/2014/main" id="{754F1613-52B8-E74D-9A2C-BA3F847BEB9D}"/>
              </a:ext>
            </a:extLst>
          </p:cNvPr>
          <p:cNvPicPr>
            <a:picLocks noChangeAspect="1"/>
          </p:cNvPicPr>
          <p:nvPr/>
        </p:nvPicPr>
        <p:blipFill>
          <a:blip r:embed="rId4"/>
          <a:stretch>
            <a:fillRect/>
          </a:stretch>
        </p:blipFill>
        <p:spPr>
          <a:xfrm>
            <a:off x="182880" y="4155121"/>
            <a:ext cx="4244340" cy="757559"/>
          </a:xfrm>
          <a:prstGeom prst="rect">
            <a:avLst/>
          </a:prstGeom>
        </p:spPr>
      </p:pic>
    </p:spTree>
    <p:extLst>
      <p:ext uri="{BB962C8B-B14F-4D97-AF65-F5344CB8AC3E}">
        <p14:creationId xmlns:p14="http://schemas.microsoft.com/office/powerpoint/2010/main" val="89426754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Functional testing evidence 6 – logging in</a:t>
            </a:r>
          </a:p>
        </p:txBody>
      </p:sp>
      <p:graphicFrame>
        <p:nvGraphicFramePr>
          <p:cNvPr id="79" name="Google Shape;79;p17"/>
          <p:cNvGraphicFramePr/>
          <p:nvPr>
            <p:extLst>
              <p:ext uri="{D42A27DB-BD31-4B8C-83A1-F6EECF244321}">
                <p14:modId xmlns:p14="http://schemas.microsoft.com/office/powerpoint/2010/main" val="1852538747"/>
              </p:ext>
            </p:extLst>
          </p:nvPr>
        </p:nvGraphicFramePr>
        <p:xfrm>
          <a:off x="390943" y="1397340"/>
          <a:ext cx="8520599" cy="1463010"/>
        </p:xfrm>
        <a:graphic>
          <a:graphicData uri="http://schemas.openxmlformats.org/drawingml/2006/table">
            <a:tbl>
              <a:tblPr>
                <a:noFill/>
                <a:tableStyleId>{E1099E06-0E6B-448D-9D27-60429F06E6F4}</a:tableStyleId>
              </a:tblPr>
              <a:tblGrid>
                <a:gridCol w="4120661">
                  <a:extLst>
                    <a:ext uri="{9D8B030D-6E8A-4147-A177-3AD203B41FA5}">
                      <a16:colId xmlns:a16="http://schemas.microsoft.com/office/drawing/2014/main" val="20000"/>
                    </a:ext>
                  </a:extLst>
                </a:gridCol>
                <a:gridCol w="4399938">
                  <a:extLst>
                    <a:ext uri="{9D8B030D-6E8A-4147-A177-3AD203B41FA5}">
                      <a16:colId xmlns:a16="http://schemas.microsoft.com/office/drawing/2014/main" val="20001"/>
                    </a:ext>
                  </a:extLst>
                </a:gridCol>
              </a:tblGrid>
              <a:tr h="457200">
                <a:tc>
                  <a:txBody>
                    <a:bodyPr/>
                    <a:lstStyle/>
                    <a:p>
                      <a:pPr marL="0" lvl="0" indent="0" algn="l" rtl="0">
                        <a:spcBef>
                          <a:spcPts val="0"/>
                        </a:spcBef>
                        <a:spcAft>
                          <a:spcPts val="0"/>
                        </a:spcAft>
                        <a:buNone/>
                      </a:pPr>
                      <a:r>
                        <a:rPr lang="en" sz="1800" b="1" dirty="0"/>
                        <a:t>Expected outcome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Actual outcome</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a:lnSpc>
                          <a:spcPct val="100000"/>
                        </a:lnSpc>
                        <a:buNone/>
                      </a:pPr>
                      <a:r>
                        <a:rPr lang="en-US" sz="1800" b="0" i="0" u="none" strike="noStrike" baseline="0" noProof="0" dirty="0">
                          <a:solidFill>
                            <a:srgbClr val="000000"/>
                          </a:solidFill>
                        </a:rPr>
                        <a:t>If user tries logging in with details used on the sign-up page it should work.</a:t>
                      </a:r>
                    </a:p>
                    <a:p>
                      <a:pPr marL="0" lvl="0" indent="0" algn="l">
                        <a:spcBef>
                          <a:spcPts val="0"/>
                        </a:spcBef>
                        <a:spcAft>
                          <a:spcPts val="0"/>
                        </a:spcAft>
                        <a:buNone/>
                      </a:pPr>
                      <a:endParaRPr lang="en-US" sz="1800"/>
                    </a:p>
                  </a:txBody>
                  <a:tcPr marL="91425" marR="91425" marT="91425" marB="91425"/>
                </a:tc>
                <a:tc>
                  <a:txBody>
                    <a:bodyPr/>
                    <a:lstStyle/>
                    <a:p>
                      <a:pPr marL="0" lvl="0" indent="0" algn="l">
                        <a:spcBef>
                          <a:spcPts val="0"/>
                        </a:spcBef>
                        <a:spcAft>
                          <a:spcPts val="0"/>
                        </a:spcAft>
                        <a:buNone/>
                      </a:pPr>
                      <a:r>
                        <a:rPr lang="en-US" sz="1800" dirty="0"/>
                        <a:t>Worked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2" name="Picture 1" descr="A screenshot of a computer screen&#10;&#10;Description automatically generated">
            <a:extLst>
              <a:ext uri="{FF2B5EF4-FFF2-40B4-BE49-F238E27FC236}">
                <a16:creationId xmlns:a16="http://schemas.microsoft.com/office/drawing/2014/main" id="{D299BA0E-0E3B-FB15-EBA1-D9D07B21BEFA}"/>
              </a:ext>
            </a:extLst>
          </p:cNvPr>
          <p:cNvPicPr>
            <a:picLocks noChangeAspect="1"/>
          </p:cNvPicPr>
          <p:nvPr/>
        </p:nvPicPr>
        <p:blipFill>
          <a:blip r:embed="rId3"/>
          <a:stretch>
            <a:fillRect/>
          </a:stretch>
        </p:blipFill>
        <p:spPr>
          <a:xfrm>
            <a:off x="646748" y="3270885"/>
            <a:ext cx="2585085" cy="1459230"/>
          </a:xfrm>
          <a:prstGeom prst="rect">
            <a:avLst/>
          </a:prstGeom>
        </p:spPr>
      </p:pic>
      <p:pic>
        <p:nvPicPr>
          <p:cNvPr id="5" name="Picture 4" descr="A close up of a text&#10;&#10;Description automatically generated">
            <a:extLst>
              <a:ext uri="{FF2B5EF4-FFF2-40B4-BE49-F238E27FC236}">
                <a16:creationId xmlns:a16="http://schemas.microsoft.com/office/drawing/2014/main" id="{B2302196-8E6C-E78B-28E9-E32B7F6EE502}"/>
              </a:ext>
            </a:extLst>
          </p:cNvPr>
          <p:cNvPicPr>
            <a:picLocks noChangeAspect="1"/>
          </p:cNvPicPr>
          <p:nvPr/>
        </p:nvPicPr>
        <p:blipFill>
          <a:blip r:embed="rId4"/>
          <a:stretch>
            <a:fillRect/>
          </a:stretch>
        </p:blipFill>
        <p:spPr>
          <a:xfrm>
            <a:off x="4863465" y="3446145"/>
            <a:ext cx="2647950" cy="552450"/>
          </a:xfrm>
          <a:prstGeom prst="rect">
            <a:avLst/>
          </a:prstGeom>
        </p:spPr>
      </p:pic>
    </p:spTree>
    <p:extLst>
      <p:ext uri="{BB962C8B-B14F-4D97-AF65-F5344CB8AC3E}">
        <p14:creationId xmlns:p14="http://schemas.microsoft.com/office/powerpoint/2010/main" val="182712527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dirty="0"/>
              <a:t>Functional testing evidence 7  – Pop up messages</a:t>
            </a:r>
          </a:p>
        </p:txBody>
      </p:sp>
      <p:graphicFrame>
        <p:nvGraphicFramePr>
          <p:cNvPr id="79" name="Google Shape;79;p17"/>
          <p:cNvGraphicFramePr/>
          <p:nvPr>
            <p:extLst>
              <p:ext uri="{D42A27DB-BD31-4B8C-83A1-F6EECF244321}">
                <p14:modId xmlns:p14="http://schemas.microsoft.com/office/powerpoint/2010/main" val="4010371328"/>
              </p:ext>
            </p:extLst>
          </p:nvPr>
        </p:nvGraphicFramePr>
        <p:xfrm>
          <a:off x="390943" y="1397340"/>
          <a:ext cx="8520599" cy="1463010"/>
        </p:xfrm>
        <a:graphic>
          <a:graphicData uri="http://schemas.openxmlformats.org/drawingml/2006/table">
            <a:tbl>
              <a:tblPr>
                <a:noFill/>
                <a:tableStyleId>{E1099E06-0E6B-448D-9D27-60429F06E6F4}</a:tableStyleId>
              </a:tblPr>
              <a:tblGrid>
                <a:gridCol w="4120661">
                  <a:extLst>
                    <a:ext uri="{9D8B030D-6E8A-4147-A177-3AD203B41FA5}">
                      <a16:colId xmlns:a16="http://schemas.microsoft.com/office/drawing/2014/main" val="20000"/>
                    </a:ext>
                  </a:extLst>
                </a:gridCol>
                <a:gridCol w="4399938">
                  <a:extLst>
                    <a:ext uri="{9D8B030D-6E8A-4147-A177-3AD203B41FA5}">
                      <a16:colId xmlns:a16="http://schemas.microsoft.com/office/drawing/2014/main" val="20001"/>
                    </a:ext>
                  </a:extLst>
                </a:gridCol>
              </a:tblGrid>
              <a:tr h="457200">
                <a:tc>
                  <a:txBody>
                    <a:bodyPr/>
                    <a:lstStyle/>
                    <a:p>
                      <a:pPr marL="0" lvl="0" indent="0" algn="l" rtl="0">
                        <a:spcBef>
                          <a:spcPts val="0"/>
                        </a:spcBef>
                        <a:spcAft>
                          <a:spcPts val="0"/>
                        </a:spcAft>
                        <a:buNone/>
                      </a:pPr>
                      <a:r>
                        <a:rPr lang="en" sz="1800" b="1" dirty="0"/>
                        <a:t>Expected outcome</a:t>
                      </a:r>
                      <a:endParaRPr sz="1800" b="1" dirty="0"/>
                    </a:p>
                  </a:txBody>
                  <a:tcPr marL="91425" marR="91425" marT="91425" marB="91425">
                    <a:solidFill>
                      <a:srgbClr val="CCCCCC"/>
                    </a:solidFill>
                  </a:tcPr>
                </a:tc>
                <a:tc>
                  <a:txBody>
                    <a:bodyPr/>
                    <a:lstStyle/>
                    <a:p>
                      <a:pPr marL="0" lvl="0" indent="0" algn="l" rtl="0">
                        <a:spcBef>
                          <a:spcPts val="0"/>
                        </a:spcBef>
                        <a:spcAft>
                          <a:spcPts val="0"/>
                        </a:spcAft>
                        <a:buNone/>
                      </a:pPr>
                      <a:r>
                        <a:rPr lang="en" sz="1800" b="1" dirty="0"/>
                        <a:t>Actual outcome</a:t>
                      </a:r>
                      <a:endParaRPr sz="1800" b="1" dirty="0"/>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a:lnSpc>
                          <a:spcPct val="100000"/>
                        </a:lnSpc>
                        <a:buNone/>
                      </a:pPr>
                      <a:r>
                        <a:rPr lang="en-US" sz="1800" b="0" i="0" u="none" strike="noStrike" baseline="0" noProof="0" dirty="0">
                          <a:solidFill>
                            <a:srgbClr val="000000"/>
                          </a:solidFill>
                        </a:rPr>
                        <a:t>Pop up messages should be able to be deleted with an X</a:t>
                      </a:r>
                    </a:p>
                    <a:p>
                      <a:pPr marL="0" lvl="0" indent="0" algn="l">
                        <a:spcBef>
                          <a:spcPts val="0"/>
                        </a:spcBef>
                        <a:spcAft>
                          <a:spcPts val="0"/>
                        </a:spcAft>
                        <a:buNone/>
                      </a:pPr>
                      <a:endParaRPr lang="en-US" sz="1800"/>
                    </a:p>
                  </a:txBody>
                  <a:tcPr marL="91425" marR="91425" marT="91425" marB="91425"/>
                </a:tc>
                <a:tc>
                  <a:txBody>
                    <a:bodyPr/>
                    <a:lstStyle/>
                    <a:p>
                      <a:pPr marL="0" lvl="0" indent="0" algn="l">
                        <a:spcBef>
                          <a:spcPts val="0"/>
                        </a:spcBef>
                        <a:spcAft>
                          <a:spcPts val="0"/>
                        </a:spcAft>
                        <a:buNone/>
                      </a:pPr>
                      <a:r>
                        <a:rPr lang="en-US" sz="1800" dirty="0"/>
                        <a:t>Worked correctly.</a:t>
                      </a:r>
                      <a:endParaRPr sz="1800" dirty="0"/>
                    </a:p>
                  </a:txBody>
                  <a:tcPr marL="91425" marR="91425" marT="91425" marB="91425"/>
                </a:tc>
                <a:extLst>
                  <a:ext uri="{0D108BD9-81ED-4DB2-BD59-A6C34878D82A}">
                    <a16:rowId xmlns:a16="http://schemas.microsoft.com/office/drawing/2014/main" val="10001"/>
                  </a:ext>
                </a:extLst>
              </a:tr>
            </a:tbl>
          </a:graphicData>
        </a:graphic>
      </p:graphicFrame>
      <p:pic>
        <p:nvPicPr>
          <p:cNvPr id="3" name="Picture 2">
            <a:extLst>
              <a:ext uri="{FF2B5EF4-FFF2-40B4-BE49-F238E27FC236}">
                <a16:creationId xmlns:a16="http://schemas.microsoft.com/office/drawing/2014/main" id="{F8BC09EC-FACF-4807-E433-4682CCAC1BF0}"/>
              </a:ext>
            </a:extLst>
          </p:cNvPr>
          <p:cNvPicPr>
            <a:picLocks noChangeAspect="1"/>
          </p:cNvPicPr>
          <p:nvPr/>
        </p:nvPicPr>
        <p:blipFill>
          <a:blip r:embed="rId3"/>
          <a:stretch>
            <a:fillRect/>
          </a:stretch>
        </p:blipFill>
        <p:spPr>
          <a:xfrm>
            <a:off x="0" y="2950312"/>
            <a:ext cx="9144000" cy="370637"/>
          </a:xfrm>
          <a:prstGeom prst="rect">
            <a:avLst/>
          </a:prstGeom>
        </p:spPr>
      </p:pic>
    </p:spTree>
    <p:extLst>
      <p:ext uri="{BB962C8B-B14F-4D97-AF65-F5344CB8AC3E}">
        <p14:creationId xmlns:p14="http://schemas.microsoft.com/office/powerpoint/2010/main" val="4135865517"/>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NZ" dirty="0"/>
              <a:t>Python convention testing (PEP8) Views.py (before)</a:t>
            </a:r>
            <a:endParaRPr dirty="0"/>
          </a:p>
        </p:txBody>
      </p:sp>
      <p:sp>
        <p:nvSpPr>
          <p:cNvPr id="3" name="Text Placeholder 2">
            <a:extLst>
              <a:ext uri="{FF2B5EF4-FFF2-40B4-BE49-F238E27FC236}">
                <a16:creationId xmlns:a16="http://schemas.microsoft.com/office/drawing/2014/main" id="{3B3D429A-6B5B-EA41-8E0C-3FA37EA72BF6}"/>
              </a:ext>
            </a:extLst>
          </p:cNvPr>
          <p:cNvSpPr>
            <a:spLocks noGrp="1"/>
          </p:cNvSpPr>
          <p:nvPr>
            <p:ph type="body" idx="1"/>
          </p:nvPr>
        </p:nvSpPr>
        <p:spPr/>
        <p:txBody>
          <a:bodyPr/>
          <a:lstStyle/>
          <a:p>
            <a:endParaRPr lang="en-US"/>
          </a:p>
        </p:txBody>
      </p:sp>
      <p:pic>
        <p:nvPicPr>
          <p:cNvPr id="2" name="Picture 1" descr="A screenshot of a computer screen&#10;&#10;Description automatically generated">
            <a:extLst>
              <a:ext uri="{FF2B5EF4-FFF2-40B4-BE49-F238E27FC236}">
                <a16:creationId xmlns:a16="http://schemas.microsoft.com/office/drawing/2014/main" id="{A86B7DA7-6D68-0280-027A-37304C00EDF6}"/>
              </a:ext>
            </a:extLst>
          </p:cNvPr>
          <p:cNvPicPr>
            <a:picLocks noChangeAspect="1"/>
          </p:cNvPicPr>
          <p:nvPr/>
        </p:nvPicPr>
        <p:blipFill>
          <a:blip r:embed="rId3"/>
          <a:stretch>
            <a:fillRect/>
          </a:stretch>
        </p:blipFill>
        <p:spPr>
          <a:xfrm>
            <a:off x="3505719" y="1280160"/>
            <a:ext cx="3222222" cy="3863340"/>
          </a:xfrm>
          <a:prstGeom prst="rect">
            <a:avLst/>
          </a:prstGeom>
        </p:spPr>
      </p:pic>
    </p:spTree>
    <p:extLst>
      <p:ext uri="{BB962C8B-B14F-4D97-AF65-F5344CB8AC3E}">
        <p14:creationId xmlns:p14="http://schemas.microsoft.com/office/powerpoint/2010/main" val="254453419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NZ" dirty="0"/>
              <a:t>Python convention testing (PEP8) Views.py (after)</a:t>
            </a:r>
            <a:endParaRPr dirty="0"/>
          </a:p>
        </p:txBody>
      </p:sp>
      <p:pic>
        <p:nvPicPr>
          <p:cNvPr id="2" name="Picture 1" descr="A computer screen shot of a program&#10;&#10;Description automatically generated">
            <a:extLst>
              <a:ext uri="{FF2B5EF4-FFF2-40B4-BE49-F238E27FC236}">
                <a16:creationId xmlns:a16="http://schemas.microsoft.com/office/drawing/2014/main" id="{C76AA848-191D-69C0-7644-79126BB21B11}"/>
              </a:ext>
            </a:extLst>
          </p:cNvPr>
          <p:cNvPicPr>
            <a:picLocks noChangeAspect="1"/>
          </p:cNvPicPr>
          <p:nvPr/>
        </p:nvPicPr>
        <p:blipFill>
          <a:blip r:embed="rId3"/>
          <a:stretch>
            <a:fillRect/>
          </a:stretch>
        </p:blipFill>
        <p:spPr>
          <a:xfrm>
            <a:off x="3180972" y="891540"/>
            <a:ext cx="3521196" cy="4251960"/>
          </a:xfrm>
          <a:prstGeom prst="rect">
            <a:avLst/>
          </a:prstGeom>
        </p:spPr>
      </p:pic>
    </p:spTree>
    <p:extLst>
      <p:ext uri="{BB962C8B-B14F-4D97-AF65-F5344CB8AC3E}">
        <p14:creationId xmlns:p14="http://schemas.microsoft.com/office/powerpoint/2010/main" val="4129271776"/>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NZ" dirty="0"/>
              <a:t>Python convention testing (PEP8) init.py before</a:t>
            </a:r>
          </a:p>
          <a:p>
            <a:pPr marL="0" lvl="0" indent="0" algn="l">
              <a:spcBef>
                <a:spcPts val="0"/>
              </a:spcBef>
              <a:spcAft>
                <a:spcPts val="0"/>
              </a:spcAft>
              <a:buNone/>
            </a:pPr>
            <a:endParaRPr lang="en-NZ" dirty="0"/>
          </a:p>
        </p:txBody>
      </p:sp>
      <p:sp>
        <p:nvSpPr>
          <p:cNvPr id="3" name="Text Placeholder 2">
            <a:extLst>
              <a:ext uri="{FF2B5EF4-FFF2-40B4-BE49-F238E27FC236}">
                <a16:creationId xmlns:a16="http://schemas.microsoft.com/office/drawing/2014/main" id="{AA76A3B3-227D-3994-59AC-186E53968495}"/>
              </a:ext>
            </a:extLst>
          </p:cNvPr>
          <p:cNvSpPr>
            <a:spLocks noGrp="1"/>
          </p:cNvSpPr>
          <p:nvPr>
            <p:ph type="body" idx="1"/>
          </p:nvPr>
        </p:nvSpPr>
        <p:spPr/>
        <p:txBody>
          <a:bodyPr/>
          <a:lstStyle/>
          <a:p>
            <a:endParaRPr lang="en-US"/>
          </a:p>
        </p:txBody>
      </p:sp>
      <p:pic>
        <p:nvPicPr>
          <p:cNvPr id="4" name="Picture 3" descr="A computer screen shot of a program&#10;&#10;Description automatically generated">
            <a:extLst>
              <a:ext uri="{FF2B5EF4-FFF2-40B4-BE49-F238E27FC236}">
                <a16:creationId xmlns:a16="http://schemas.microsoft.com/office/drawing/2014/main" id="{A34AE461-4526-F36E-B678-3FF42E51A642}"/>
              </a:ext>
            </a:extLst>
          </p:cNvPr>
          <p:cNvPicPr>
            <a:picLocks noChangeAspect="1"/>
          </p:cNvPicPr>
          <p:nvPr/>
        </p:nvPicPr>
        <p:blipFill>
          <a:blip r:embed="rId3"/>
          <a:stretch>
            <a:fillRect/>
          </a:stretch>
        </p:blipFill>
        <p:spPr>
          <a:xfrm>
            <a:off x="3339738" y="862642"/>
            <a:ext cx="2647835" cy="3989717"/>
          </a:xfrm>
          <a:prstGeom prst="rect">
            <a:avLst/>
          </a:prstGeom>
        </p:spPr>
      </p:pic>
    </p:spTree>
    <p:extLst>
      <p:ext uri="{BB962C8B-B14F-4D97-AF65-F5344CB8AC3E}">
        <p14:creationId xmlns:p14="http://schemas.microsoft.com/office/powerpoint/2010/main" val="2203232476"/>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NZ" dirty="0"/>
              <a:t>Python convention testing (PEP8) init.py (after)</a:t>
            </a:r>
          </a:p>
          <a:p>
            <a:pPr marL="0" lvl="0" indent="0" algn="l">
              <a:spcBef>
                <a:spcPts val="0"/>
              </a:spcBef>
              <a:spcAft>
                <a:spcPts val="0"/>
              </a:spcAft>
              <a:buNone/>
            </a:pPr>
            <a:endParaRPr lang="en-NZ" dirty="0"/>
          </a:p>
        </p:txBody>
      </p:sp>
      <p:sp>
        <p:nvSpPr>
          <p:cNvPr id="3" name="Text Placeholder 2">
            <a:extLst>
              <a:ext uri="{FF2B5EF4-FFF2-40B4-BE49-F238E27FC236}">
                <a16:creationId xmlns:a16="http://schemas.microsoft.com/office/drawing/2014/main" id="{AA76A3B3-227D-3994-59AC-186E53968495}"/>
              </a:ext>
            </a:extLst>
          </p:cNvPr>
          <p:cNvSpPr>
            <a:spLocks noGrp="1"/>
          </p:cNvSpPr>
          <p:nvPr>
            <p:ph type="body" idx="1"/>
          </p:nvPr>
        </p:nvSpPr>
        <p:spPr/>
        <p:txBody>
          <a:bodyPr/>
          <a:lstStyle/>
          <a:p>
            <a:endParaRPr lang="en-US"/>
          </a:p>
        </p:txBody>
      </p:sp>
      <p:pic>
        <p:nvPicPr>
          <p:cNvPr id="2" name="Picture 1" descr="A screen shot of a computer&#10;&#10;Description automatically generated">
            <a:extLst>
              <a:ext uri="{FF2B5EF4-FFF2-40B4-BE49-F238E27FC236}">
                <a16:creationId xmlns:a16="http://schemas.microsoft.com/office/drawing/2014/main" id="{E17A3A05-FBD4-837A-D671-EEE04B8F93EF}"/>
              </a:ext>
            </a:extLst>
          </p:cNvPr>
          <p:cNvPicPr>
            <a:picLocks noChangeAspect="1"/>
          </p:cNvPicPr>
          <p:nvPr/>
        </p:nvPicPr>
        <p:blipFill>
          <a:blip r:embed="rId3"/>
          <a:stretch>
            <a:fillRect/>
          </a:stretch>
        </p:blipFill>
        <p:spPr>
          <a:xfrm>
            <a:off x="3545532" y="1150620"/>
            <a:ext cx="2891136" cy="3992880"/>
          </a:xfrm>
          <a:prstGeom prst="rect">
            <a:avLst/>
          </a:prstGeom>
        </p:spPr>
      </p:pic>
    </p:spTree>
    <p:extLst>
      <p:ext uri="{BB962C8B-B14F-4D97-AF65-F5344CB8AC3E}">
        <p14:creationId xmlns:p14="http://schemas.microsoft.com/office/powerpoint/2010/main" val="10641114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lnSpc>
                <a:spcPct val="114999"/>
              </a:lnSpc>
              <a:buNone/>
            </a:pPr>
            <a:r>
              <a:rPr lang="en-US"/>
              <a:t>Explain the implication:</a:t>
            </a:r>
          </a:p>
          <a:p>
            <a:pPr marL="114300" indent="0">
              <a:lnSpc>
                <a:spcPct val="114999"/>
              </a:lnSpc>
              <a:buNone/>
            </a:pPr>
            <a:r>
              <a:rPr lang="en-US"/>
              <a:t>The third implication will be privacy</a:t>
            </a:r>
          </a:p>
          <a:p>
            <a:pPr marL="114300" indent="0">
              <a:lnSpc>
                <a:spcPct val="114999"/>
              </a:lnSpc>
              <a:buNone/>
            </a:pPr>
            <a:r>
              <a:rPr lang="en-US"/>
              <a:t>We will make sure everyone's privacy and data such as names, emails, phone numbers, and passwords will be respected.</a:t>
            </a:r>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77765696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NZ" dirty="0"/>
              <a:t>Python convention testing (PEP8) models.py (before)</a:t>
            </a:r>
            <a:endParaRPr dirty="0"/>
          </a:p>
        </p:txBody>
      </p:sp>
      <p:sp>
        <p:nvSpPr>
          <p:cNvPr id="85" name="Google Shape;85;p18"/>
          <p:cNvSpPr txBox="1">
            <a:spLocks noGrp="1"/>
          </p:cNvSpPr>
          <p:nvPr>
            <p:ph type="body" idx="1"/>
          </p:nvPr>
        </p:nvSpPr>
        <p:spPr>
          <a:xfrm>
            <a:off x="311700" y="1152475"/>
            <a:ext cx="8464200" cy="3739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NZ" i="1"/>
              <a:t>Screenshot of errors</a:t>
            </a:r>
            <a:endParaRPr i="1"/>
          </a:p>
        </p:txBody>
      </p:sp>
      <p:pic>
        <p:nvPicPr>
          <p:cNvPr id="2" name="Picture 1" descr="A screen shot of a computer code&#10;&#10;Description automatically generated">
            <a:extLst>
              <a:ext uri="{FF2B5EF4-FFF2-40B4-BE49-F238E27FC236}">
                <a16:creationId xmlns:a16="http://schemas.microsoft.com/office/drawing/2014/main" id="{A6361C50-C839-66B1-DF36-7319C719949C}"/>
              </a:ext>
            </a:extLst>
          </p:cNvPr>
          <p:cNvPicPr>
            <a:picLocks noChangeAspect="1"/>
          </p:cNvPicPr>
          <p:nvPr/>
        </p:nvPicPr>
        <p:blipFill>
          <a:blip r:embed="rId3"/>
          <a:stretch>
            <a:fillRect/>
          </a:stretch>
        </p:blipFill>
        <p:spPr>
          <a:xfrm>
            <a:off x="2108529" y="1148212"/>
            <a:ext cx="6048375" cy="3752850"/>
          </a:xfrm>
          <a:prstGeom prst="rect">
            <a:avLst/>
          </a:prstGeom>
        </p:spPr>
      </p:pic>
    </p:spTree>
    <p:extLst>
      <p:ext uri="{BB962C8B-B14F-4D97-AF65-F5344CB8AC3E}">
        <p14:creationId xmlns:p14="http://schemas.microsoft.com/office/powerpoint/2010/main" val="70611239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NZ" dirty="0"/>
              <a:t>Python convention testing (PEP8) models.py (after)</a:t>
            </a:r>
            <a:endParaRPr dirty="0"/>
          </a:p>
        </p:txBody>
      </p:sp>
      <p:sp>
        <p:nvSpPr>
          <p:cNvPr id="4" name="Text Placeholder 3">
            <a:extLst>
              <a:ext uri="{FF2B5EF4-FFF2-40B4-BE49-F238E27FC236}">
                <a16:creationId xmlns:a16="http://schemas.microsoft.com/office/drawing/2014/main" id="{3FF378A6-31F6-AF02-BE6B-DB30B699E51D}"/>
              </a:ext>
            </a:extLst>
          </p:cNvPr>
          <p:cNvSpPr>
            <a:spLocks noGrp="1"/>
          </p:cNvSpPr>
          <p:nvPr>
            <p:ph type="body" idx="1"/>
          </p:nvPr>
        </p:nvSpPr>
        <p:spPr/>
        <p:txBody>
          <a:bodyPr/>
          <a:lstStyle/>
          <a:p>
            <a:endParaRPr lang="en-US"/>
          </a:p>
        </p:txBody>
      </p:sp>
      <p:pic>
        <p:nvPicPr>
          <p:cNvPr id="5" name="Picture 4" descr="A screenshot of a computer screen&#10;&#10;Description automatically generated">
            <a:extLst>
              <a:ext uri="{FF2B5EF4-FFF2-40B4-BE49-F238E27FC236}">
                <a16:creationId xmlns:a16="http://schemas.microsoft.com/office/drawing/2014/main" id="{5CF62AF6-956D-E26E-B3F8-41D179386E2F}"/>
              </a:ext>
            </a:extLst>
          </p:cNvPr>
          <p:cNvPicPr>
            <a:picLocks noChangeAspect="1"/>
          </p:cNvPicPr>
          <p:nvPr/>
        </p:nvPicPr>
        <p:blipFill>
          <a:blip r:embed="rId3"/>
          <a:stretch>
            <a:fillRect/>
          </a:stretch>
        </p:blipFill>
        <p:spPr>
          <a:xfrm>
            <a:off x="948690" y="914400"/>
            <a:ext cx="7353300" cy="4229100"/>
          </a:xfrm>
          <a:prstGeom prst="rect">
            <a:avLst/>
          </a:prstGeom>
        </p:spPr>
      </p:pic>
    </p:spTree>
    <p:extLst>
      <p:ext uri="{BB962C8B-B14F-4D97-AF65-F5344CB8AC3E}">
        <p14:creationId xmlns:p14="http://schemas.microsoft.com/office/powerpoint/2010/main" val="15125268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2921"/>
            <a:ext cx="8520600" cy="572700"/>
          </a:xfrm>
          <a:prstGeom prst="rect">
            <a:avLst/>
          </a:prstGeom>
        </p:spPr>
        <p:txBody>
          <a:bodyPr spcFirstLastPara="1" wrap="square" lIns="91425" tIns="91425" rIns="91425" bIns="91425" anchor="t" anchorCtr="0">
            <a:noAutofit/>
          </a:bodyPr>
          <a:lstStyle/>
          <a:p>
            <a:r>
              <a:rPr lang="en-NZ" dirty="0"/>
              <a:t>Python convention testing (PEP8) auth.py (before)</a:t>
            </a:r>
            <a:endParaRPr dirty="0"/>
          </a:p>
        </p:txBody>
      </p:sp>
      <p:sp>
        <p:nvSpPr>
          <p:cNvPr id="3" name="Text Placeholder 2">
            <a:extLst>
              <a:ext uri="{FF2B5EF4-FFF2-40B4-BE49-F238E27FC236}">
                <a16:creationId xmlns:a16="http://schemas.microsoft.com/office/drawing/2014/main" id="{BB48D782-2167-5FF3-5929-81F21A2B1BDF}"/>
              </a:ext>
            </a:extLst>
          </p:cNvPr>
          <p:cNvSpPr>
            <a:spLocks noGrp="1"/>
          </p:cNvSpPr>
          <p:nvPr>
            <p:ph type="body" idx="1"/>
          </p:nvPr>
        </p:nvSpPr>
        <p:spPr/>
        <p:txBody>
          <a:bodyPr/>
          <a:lstStyle/>
          <a:p>
            <a:endParaRPr lang="en-US"/>
          </a:p>
        </p:txBody>
      </p:sp>
      <p:pic>
        <p:nvPicPr>
          <p:cNvPr id="4" name="Picture 3" descr="A computer screen shot of a program&#10;&#10;Description automatically generated">
            <a:extLst>
              <a:ext uri="{FF2B5EF4-FFF2-40B4-BE49-F238E27FC236}">
                <a16:creationId xmlns:a16="http://schemas.microsoft.com/office/drawing/2014/main" id="{0D438598-A3AA-A21D-5764-F8691CB15D71}"/>
              </a:ext>
            </a:extLst>
          </p:cNvPr>
          <p:cNvPicPr>
            <a:picLocks noChangeAspect="1"/>
          </p:cNvPicPr>
          <p:nvPr/>
        </p:nvPicPr>
        <p:blipFill>
          <a:blip r:embed="rId3"/>
          <a:stretch>
            <a:fillRect/>
          </a:stretch>
        </p:blipFill>
        <p:spPr>
          <a:xfrm>
            <a:off x="-111149" y="711679"/>
            <a:ext cx="4158100" cy="3860322"/>
          </a:xfrm>
          <a:prstGeom prst="rect">
            <a:avLst/>
          </a:prstGeom>
        </p:spPr>
      </p:pic>
      <p:pic>
        <p:nvPicPr>
          <p:cNvPr id="5" name="Picture 4" descr="A computer screen shot of a program&#10;&#10;Description automatically generated">
            <a:extLst>
              <a:ext uri="{FF2B5EF4-FFF2-40B4-BE49-F238E27FC236}">
                <a16:creationId xmlns:a16="http://schemas.microsoft.com/office/drawing/2014/main" id="{73886015-83CB-76B4-165C-48BDC482D9FE}"/>
              </a:ext>
            </a:extLst>
          </p:cNvPr>
          <p:cNvPicPr>
            <a:picLocks noChangeAspect="1"/>
          </p:cNvPicPr>
          <p:nvPr/>
        </p:nvPicPr>
        <p:blipFill>
          <a:blip r:embed="rId4"/>
          <a:stretch>
            <a:fillRect/>
          </a:stretch>
        </p:blipFill>
        <p:spPr>
          <a:xfrm>
            <a:off x="4039750" y="711679"/>
            <a:ext cx="5108132" cy="3720142"/>
          </a:xfrm>
          <a:prstGeom prst="rect">
            <a:avLst/>
          </a:prstGeom>
        </p:spPr>
      </p:pic>
    </p:spTree>
    <p:extLst>
      <p:ext uri="{BB962C8B-B14F-4D97-AF65-F5344CB8AC3E}">
        <p14:creationId xmlns:p14="http://schemas.microsoft.com/office/powerpoint/2010/main" val="3171168785"/>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83"/>
        <p:cNvGrpSpPr/>
        <p:nvPr/>
      </p:nvGrpSpPr>
      <p:grpSpPr>
        <a:xfrm>
          <a:off x="0" y="0"/>
          <a:ext cx="0" cy="0"/>
          <a:chOff x="0" y="0"/>
          <a:chExt cx="0" cy="0"/>
        </a:xfrm>
      </p:grpSpPr>
      <p:sp>
        <p:nvSpPr>
          <p:cNvPr id="84" name="Google Shape;84;p18"/>
          <p:cNvSpPr txBox="1">
            <a:spLocks noGrp="1"/>
          </p:cNvSpPr>
          <p:nvPr>
            <p:ph type="title"/>
          </p:nvPr>
        </p:nvSpPr>
        <p:spPr>
          <a:xfrm>
            <a:off x="311700" y="2921"/>
            <a:ext cx="8520600" cy="572700"/>
          </a:xfrm>
          <a:prstGeom prst="rect">
            <a:avLst/>
          </a:prstGeom>
        </p:spPr>
        <p:txBody>
          <a:bodyPr spcFirstLastPara="1" wrap="square" lIns="91425" tIns="91425" rIns="91425" bIns="91425" anchor="t" anchorCtr="0">
            <a:noAutofit/>
          </a:bodyPr>
          <a:lstStyle/>
          <a:p>
            <a:r>
              <a:rPr lang="en-NZ" dirty="0"/>
              <a:t>Python convention testing (PEP8) auth.py (after)</a:t>
            </a:r>
            <a:endParaRPr dirty="0"/>
          </a:p>
        </p:txBody>
      </p:sp>
      <p:sp>
        <p:nvSpPr>
          <p:cNvPr id="3" name="Text Placeholder 2">
            <a:extLst>
              <a:ext uri="{FF2B5EF4-FFF2-40B4-BE49-F238E27FC236}">
                <a16:creationId xmlns:a16="http://schemas.microsoft.com/office/drawing/2014/main" id="{BB48D782-2167-5FF3-5929-81F21A2B1BDF}"/>
              </a:ext>
            </a:extLst>
          </p:cNvPr>
          <p:cNvSpPr>
            <a:spLocks noGrp="1"/>
          </p:cNvSpPr>
          <p:nvPr>
            <p:ph type="body" idx="1"/>
          </p:nvPr>
        </p:nvSpPr>
        <p:spPr/>
        <p:txBody>
          <a:bodyPr/>
          <a:lstStyle/>
          <a:p>
            <a:endParaRPr lang="en-US"/>
          </a:p>
        </p:txBody>
      </p:sp>
      <p:pic>
        <p:nvPicPr>
          <p:cNvPr id="2" name="Picture 1" descr="A computer screen shot of a program&#10;&#10;Description automatically generated">
            <a:extLst>
              <a:ext uri="{FF2B5EF4-FFF2-40B4-BE49-F238E27FC236}">
                <a16:creationId xmlns:a16="http://schemas.microsoft.com/office/drawing/2014/main" id="{BC3C9A9F-125F-1D1E-67AB-F38135801CA5}"/>
              </a:ext>
            </a:extLst>
          </p:cNvPr>
          <p:cNvPicPr>
            <a:picLocks noChangeAspect="1"/>
          </p:cNvPicPr>
          <p:nvPr/>
        </p:nvPicPr>
        <p:blipFill>
          <a:blip r:embed="rId3"/>
          <a:stretch>
            <a:fillRect/>
          </a:stretch>
        </p:blipFill>
        <p:spPr>
          <a:xfrm>
            <a:off x="1204" y="769620"/>
            <a:ext cx="4180971" cy="3611880"/>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0DDDD751-77BC-0082-DAEB-C4927547DC74}"/>
              </a:ext>
            </a:extLst>
          </p:cNvPr>
          <p:cNvPicPr>
            <a:picLocks noChangeAspect="1"/>
          </p:cNvPicPr>
          <p:nvPr/>
        </p:nvPicPr>
        <p:blipFill>
          <a:blip r:embed="rId4"/>
          <a:stretch>
            <a:fillRect/>
          </a:stretch>
        </p:blipFill>
        <p:spPr>
          <a:xfrm>
            <a:off x="4573846" y="815340"/>
            <a:ext cx="3897748" cy="3657600"/>
          </a:xfrm>
          <a:prstGeom prst="rect">
            <a:avLst/>
          </a:prstGeom>
        </p:spPr>
      </p:pic>
    </p:spTree>
    <p:extLst>
      <p:ext uri="{BB962C8B-B14F-4D97-AF65-F5344CB8AC3E}">
        <p14:creationId xmlns:p14="http://schemas.microsoft.com/office/powerpoint/2010/main" val="3159759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bg>
      <p:bgPr>
        <a:solidFill>
          <a:srgbClr val="FFE599"/>
        </a:solidFill>
        <a:effectLst/>
      </p:bgPr>
    </p:bg>
    <p:spTree>
      <p:nvGrpSpPr>
        <p:cNvPr id="1" name="Shape 89"/>
        <p:cNvGrpSpPr/>
        <p:nvPr/>
      </p:nvGrpSpPr>
      <p:grpSpPr>
        <a:xfrm>
          <a:off x="0" y="0"/>
          <a:ext cx="0" cy="0"/>
          <a:chOff x="0" y="0"/>
          <a:chExt cx="0" cy="0"/>
        </a:xfrm>
      </p:grpSpPr>
      <p:sp>
        <p:nvSpPr>
          <p:cNvPr id="90" name="Google Shape;90;p19"/>
          <p:cNvSpPr txBox="1">
            <a:spLocks noGrp="1"/>
          </p:cNvSpPr>
          <p:nvPr>
            <p:ph type="body" idx="1"/>
          </p:nvPr>
        </p:nvSpPr>
        <p:spPr>
          <a:xfrm>
            <a:off x="74474" y="-1272"/>
            <a:ext cx="8757826" cy="4171200"/>
          </a:xfrm>
          <a:prstGeom prst="rect">
            <a:avLst/>
          </a:prstGeom>
        </p:spPr>
        <p:txBody>
          <a:bodyPr spcFirstLastPara="1" wrap="square" lIns="91425" tIns="91425" rIns="91425" bIns="91425" anchor="t" anchorCtr="0">
            <a:noAutofit/>
          </a:bodyPr>
          <a:lstStyle/>
          <a:p>
            <a:pPr marL="0" indent="0">
              <a:spcAft>
                <a:spcPts val="1600"/>
              </a:spcAft>
              <a:buNone/>
            </a:pPr>
            <a:r>
              <a:rPr lang="en" b="1" i="1" dirty="0">
                <a:solidFill>
                  <a:srgbClr val="595959"/>
                </a:solidFill>
              </a:rPr>
              <a:t>Discusses how the information from planning, testing and </a:t>
            </a:r>
            <a:r>
              <a:rPr lang="en" b="1" i="1" dirty="0" err="1">
                <a:solidFill>
                  <a:srgbClr val="595959"/>
                </a:solidFill>
              </a:rPr>
              <a:t>trialling</a:t>
            </a:r>
            <a:r>
              <a:rPr lang="en" b="1" i="1" dirty="0">
                <a:solidFill>
                  <a:srgbClr val="595959"/>
                </a:solidFill>
              </a:rPr>
              <a:t> of components assisted in the development of a high-quality outcome</a:t>
            </a:r>
            <a:endParaRPr lang="en-US" dirty="0">
              <a:solidFill>
                <a:srgbClr val="595959"/>
              </a:solidFill>
            </a:endParaRPr>
          </a:p>
          <a:p>
            <a:pPr marL="0" indent="0">
              <a:lnSpc>
                <a:spcPct val="114999"/>
              </a:lnSpc>
              <a:buNone/>
            </a:pPr>
            <a:r>
              <a:rPr lang="en" sz="1200" dirty="0">
                <a:solidFill>
                  <a:srgbClr val="595959"/>
                </a:solidFill>
              </a:rPr>
              <a:t>To develop a high-quality notes app, I focused on three key implications: aesthetics, functionality, and privacy. Each of these aspects played a crucial role in shaping the final product and ensuring a positive user experience. The first aspect I considered was aesthetics. A visually appealing design can make users more interested in using the app. I aimed for a clean and modern look that is easy to navigate. This included choosing a nice color scheme, using clear fonts, and organizing the layout so that it doesn’t feel cluttered. Privacy is also another important implication for a high quality notes app, as protecting user data is important in any application, especially one that stores personal notes. I implemented security measures, such as database encryption to safeguard user information. This ensures that notes remain confidential and are accessible only to the user, and also other data such as passwords, names, and emails don't get leaked. The second important aspect was functionality, which means how well the app works. The app needed to allow users to create and delete their notes easily. To make sure everything worked smoothly, I tested the app during development. This involved checking for bugs, and making sure everything works as it is supposed to By prioritizing functionality, I wanted to provide users with a reliable tool that meets their needs without causing frustration. Now after </a:t>
            </a:r>
            <a:r>
              <a:rPr lang="en" sz="1200" dirty="0" err="1">
                <a:solidFill>
                  <a:srgbClr val="595959"/>
                </a:solidFill>
              </a:rPr>
              <a:t>i</a:t>
            </a:r>
            <a:r>
              <a:rPr lang="en" sz="1200" dirty="0">
                <a:solidFill>
                  <a:srgbClr val="595959"/>
                </a:solidFill>
              </a:rPr>
              <a:t> identified these implications </a:t>
            </a:r>
            <a:r>
              <a:rPr lang="en" sz="1200" dirty="0" err="1">
                <a:solidFill>
                  <a:srgbClr val="595959"/>
                </a:solidFill>
              </a:rPr>
              <a:t>i</a:t>
            </a:r>
            <a:r>
              <a:rPr lang="en" sz="1200" dirty="0">
                <a:solidFill>
                  <a:srgbClr val="595959"/>
                </a:solidFill>
              </a:rPr>
              <a:t> started planning my code. I created files of the items </a:t>
            </a:r>
            <a:r>
              <a:rPr lang="en" sz="1200" dirty="0" err="1">
                <a:solidFill>
                  <a:srgbClr val="595959"/>
                </a:solidFill>
              </a:rPr>
              <a:t>i</a:t>
            </a:r>
            <a:r>
              <a:rPr lang="en" sz="1200" dirty="0">
                <a:solidFill>
                  <a:srgbClr val="595959"/>
                </a:solidFill>
              </a:rPr>
              <a:t> wanted and planned everything out using Microsoft planner, ensuring </a:t>
            </a:r>
            <a:r>
              <a:rPr lang="en" sz="1200" dirty="0" err="1">
                <a:solidFill>
                  <a:srgbClr val="595959"/>
                </a:solidFill>
              </a:rPr>
              <a:t>i</a:t>
            </a:r>
            <a:r>
              <a:rPr lang="en" sz="1200" dirty="0">
                <a:solidFill>
                  <a:srgbClr val="595959"/>
                </a:solidFill>
              </a:rPr>
              <a:t> stayed organized. I would sort out my code accordingly into </a:t>
            </a:r>
            <a:r>
              <a:rPr lang="en" sz="1200" dirty="0" err="1">
                <a:solidFill>
                  <a:srgbClr val="595959"/>
                </a:solidFill>
              </a:rPr>
              <a:t>seperate</a:t>
            </a:r>
            <a:r>
              <a:rPr lang="en" sz="1200" dirty="0">
                <a:solidFill>
                  <a:srgbClr val="595959"/>
                </a:solidFill>
              </a:rPr>
              <a:t> files so </a:t>
            </a:r>
            <a:r>
              <a:rPr lang="en" sz="1200" dirty="0" err="1">
                <a:solidFill>
                  <a:srgbClr val="595959"/>
                </a:solidFill>
              </a:rPr>
              <a:t>i</a:t>
            </a:r>
            <a:r>
              <a:rPr lang="en" sz="1200" dirty="0">
                <a:solidFill>
                  <a:srgbClr val="595959"/>
                </a:solidFill>
              </a:rPr>
              <a:t> could make sure everything ran smoothly, to help this, </a:t>
            </a:r>
            <a:r>
              <a:rPr lang="en" sz="1200" dirty="0" err="1">
                <a:solidFill>
                  <a:srgbClr val="595959"/>
                </a:solidFill>
              </a:rPr>
              <a:t>i</a:t>
            </a:r>
            <a:r>
              <a:rPr lang="en" sz="1200" dirty="0">
                <a:solidFill>
                  <a:srgbClr val="595959"/>
                </a:solidFill>
              </a:rPr>
              <a:t> constantly tested and trialed all my code as </a:t>
            </a:r>
            <a:r>
              <a:rPr lang="en" sz="1200" dirty="0" err="1">
                <a:solidFill>
                  <a:srgbClr val="595959"/>
                </a:solidFill>
              </a:rPr>
              <a:t>i</a:t>
            </a:r>
            <a:r>
              <a:rPr lang="en" sz="1200" dirty="0">
                <a:solidFill>
                  <a:srgbClr val="595959"/>
                </a:solidFill>
              </a:rPr>
              <a:t> worked on different components, every time </a:t>
            </a:r>
            <a:r>
              <a:rPr lang="en" sz="1200" dirty="0" err="1">
                <a:solidFill>
                  <a:srgbClr val="595959"/>
                </a:solidFill>
              </a:rPr>
              <a:t>i</a:t>
            </a:r>
            <a:r>
              <a:rPr lang="en" sz="1200" dirty="0">
                <a:solidFill>
                  <a:srgbClr val="595959"/>
                </a:solidFill>
              </a:rPr>
              <a:t> added something new </a:t>
            </a:r>
            <a:r>
              <a:rPr lang="en" sz="1200" dirty="0" err="1">
                <a:solidFill>
                  <a:srgbClr val="595959"/>
                </a:solidFill>
              </a:rPr>
              <a:t>i</a:t>
            </a:r>
            <a:r>
              <a:rPr lang="en" sz="1200" dirty="0">
                <a:solidFill>
                  <a:srgbClr val="595959"/>
                </a:solidFill>
              </a:rPr>
              <a:t> would run it see if there were any errors and correct them if there were, </a:t>
            </a:r>
            <a:r>
              <a:rPr lang="en" sz="1200" dirty="0" err="1">
                <a:solidFill>
                  <a:srgbClr val="595959"/>
                </a:solidFill>
              </a:rPr>
              <a:t>i</a:t>
            </a:r>
            <a:r>
              <a:rPr lang="en" sz="1200" dirty="0">
                <a:solidFill>
                  <a:srgbClr val="595959"/>
                </a:solidFill>
              </a:rPr>
              <a:t> would also have my friends test my thing from time to time to see how people from an outside perspective would use it and if they were to run into any errors that slipped past me, which they in fact did. Finally after </a:t>
            </a:r>
            <a:r>
              <a:rPr lang="en" sz="1200" dirty="0" err="1">
                <a:solidFill>
                  <a:srgbClr val="595959"/>
                </a:solidFill>
              </a:rPr>
              <a:t>i</a:t>
            </a:r>
            <a:r>
              <a:rPr lang="en" sz="1200" dirty="0">
                <a:solidFill>
                  <a:srgbClr val="595959"/>
                </a:solidFill>
              </a:rPr>
              <a:t> finished the code </a:t>
            </a:r>
            <a:r>
              <a:rPr lang="en" sz="1200" dirty="0" err="1">
                <a:solidFill>
                  <a:srgbClr val="595959"/>
                </a:solidFill>
              </a:rPr>
              <a:t>i</a:t>
            </a:r>
            <a:r>
              <a:rPr lang="en" sz="1200" dirty="0">
                <a:solidFill>
                  <a:srgbClr val="595959"/>
                </a:solidFill>
              </a:rPr>
              <a:t> tested it again using functional testing and PEP8, which confirmed my code was valid and wouldn't break. Testing, trailing, and planning ensured that </a:t>
            </a:r>
            <a:r>
              <a:rPr lang="en" sz="1200" dirty="0" err="1">
                <a:solidFill>
                  <a:srgbClr val="595959"/>
                </a:solidFill>
              </a:rPr>
              <a:t>i</a:t>
            </a:r>
            <a:r>
              <a:rPr lang="en" sz="1200" dirty="0">
                <a:solidFill>
                  <a:srgbClr val="595959"/>
                </a:solidFill>
              </a:rPr>
              <a:t> had produced a high quality notes app program</a:t>
            </a:r>
            <a:endParaRPr lang="en" sz="12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why it needs to be considered</a:t>
            </a:r>
          </a:p>
          <a:p>
            <a:pPr marL="114300" indent="0">
              <a:buNone/>
            </a:pPr>
            <a:r>
              <a:rPr lang="en-US"/>
              <a:t>This needs to be considered because when signing up for the site people could put in sensitive data that if leaked could have a negative effect on their life.</a:t>
            </a:r>
          </a:p>
          <a:p>
            <a:pPr marL="114300" indent="0">
              <a:buNone/>
            </a:pPr>
            <a:endParaRPr lang="en-US"/>
          </a:p>
          <a:p>
            <a:pPr marL="114300" indent="0">
              <a:buNone/>
            </a:pPr>
            <a:endParaRPr lang="en-NZ"/>
          </a:p>
        </p:txBody>
      </p:sp>
    </p:spTree>
    <p:extLst>
      <p:ext uri="{BB962C8B-B14F-4D97-AF65-F5344CB8AC3E}">
        <p14:creationId xmlns:p14="http://schemas.microsoft.com/office/powerpoint/2010/main" val="3955449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3</a:t>
            </a:r>
          </a:p>
          <a:p>
            <a:pPr marL="114300" indent="0">
              <a:buNone/>
            </a:pPr>
            <a:r>
              <a:rPr lang="en-US"/>
              <a:t>Explain how you plan to address the implication</a:t>
            </a:r>
          </a:p>
          <a:p>
            <a:pPr marL="114300" indent="0">
              <a:lnSpc>
                <a:spcPct val="114999"/>
              </a:lnSpc>
              <a:buNone/>
            </a:pPr>
            <a:endParaRPr lang="en-US"/>
          </a:p>
          <a:p>
            <a:pPr marL="114300" indent="0">
              <a:lnSpc>
                <a:spcPct val="114999"/>
              </a:lnSpc>
              <a:buNone/>
            </a:pPr>
            <a:r>
              <a:rPr lang="en-US"/>
              <a:t>We will do this by making sure all the people who are publicly on the website  consent to it, we will make sure everyone else's data is respected by making sure the websites data base is secure and unable to be breached, and if so, have a way to make sure the data stays safe with hashes to hide the data.</a:t>
            </a:r>
          </a:p>
          <a:p>
            <a:pPr marL="114300" indent="0">
              <a:buNone/>
            </a:pPr>
            <a:endParaRPr lang="en-NZ"/>
          </a:p>
        </p:txBody>
      </p:sp>
    </p:spTree>
    <p:extLst>
      <p:ext uri="{BB962C8B-B14F-4D97-AF65-F5344CB8AC3E}">
        <p14:creationId xmlns:p14="http://schemas.microsoft.com/office/powerpoint/2010/main" val="14155810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BBC9C7-806B-5E90-261A-86FC812393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0FAAAA-42B3-1473-8E44-BB8D6CA84F13}"/>
              </a:ext>
            </a:extLst>
          </p:cNvPr>
          <p:cNvSpPr>
            <a:spLocks noGrp="1"/>
          </p:cNvSpPr>
          <p:nvPr>
            <p:ph type="title"/>
          </p:nvPr>
        </p:nvSpPr>
        <p:spPr>
          <a:xfrm>
            <a:off x="265500" y="1233175"/>
            <a:ext cx="4045200" cy="1482300"/>
          </a:xfrm>
        </p:spPr>
        <p:txBody>
          <a:bodyPr wrap="square" anchor="b">
            <a:normAutofit/>
          </a:bodyPr>
          <a:lstStyle/>
          <a:p>
            <a:r>
              <a:rPr lang="en-US"/>
              <a:t>Decomposition</a:t>
            </a:r>
            <a:endParaRPr lang="en-NZ"/>
          </a:p>
        </p:txBody>
      </p:sp>
      <p:sp>
        <p:nvSpPr>
          <p:cNvPr id="9" name="Subtitle 2">
            <a:extLst>
              <a:ext uri="{FF2B5EF4-FFF2-40B4-BE49-F238E27FC236}">
                <a16:creationId xmlns:a16="http://schemas.microsoft.com/office/drawing/2014/main" id="{9A9B8B59-04B4-5FEE-7064-DD28AD344136}"/>
              </a:ext>
            </a:extLst>
          </p:cNvPr>
          <p:cNvSpPr>
            <a:spLocks noGrp="1"/>
          </p:cNvSpPr>
          <p:nvPr>
            <p:ph type="subTitle" idx="1"/>
          </p:nvPr>
        </p:nvSpPr>
        <p:spPr>
          <a:xfrm>
            <a:off x="265500" y="2803075"/>
            <a:ext cx="4045200" cy="1235100"/>
          </a:xfrm>
        </p:spPr>
        <p:txBody>
          <a:bodyPr/>
          <a:lstStyle/>
          <a:p>
            <a:endParaRPr lang="en-US"/>
          </a:p>
        </p:txBody>
      </p:sp>
      <p:pic>
        <p:nvPicPr>
          <p:cNvPr id="8" name="Picture 7" descr="A screenshot of a computer&#10;&#10;Description automatically generated">
            <a:extLst>
              <a:ext uri="{FF2B5EF4-FFF2-40B4-BE49-F238E27FC236}">
                <a16:creationId xmlns:a16="http://schemas.microsoft.com/office/drawing/2014/main" id="{CAE4C7F7-9B3A-249B-7E46-B31D4EB58B63}"/>
              </a:ext>
            </a:extLst>
          </p:cNvPr>
          <p:cNvPicPr>
            <a:picLocks noChangeAspect="1"/>
          </p:cNvPicPr>
          <p:nvPr/>
        </p:nvPicPr>
        <p:blipFill>
          <a:blip r:embed="rId2"/>
          <a:stretch>
            <a:fillRect/>
          </a:stretch>
        </p:blipFill>
        <p:spPr>
          <a:xfrm>
            <a:off x="5122416" y="1162050"/>
            <a:ext cx="3547368" cy="3086100"/>
          </a:xfrm>
          <a:prstGeom prst="rect">
            <a:avLst/>
          </a:prstGeom>
        </p:spPr>
      </p:pic>
    </p:spTree>
    <p:extLst>
      <p:ext uri="{BB962C8B-B14F-4D97-AF65-F5344CB8AC3E}">
        <p14:creationId xmlns:p14="http://schemas.microsoft.com/office/powerpoint/2010/main" val="3049503558"/>
      </p:ext>
    </p:extLst>
  </p:cSld>
  <p:clrMapOvr>
    <a:masterClrMapping/>
  </p:clrMapOvr>
  <mc:AlternateContent xmlns:mc="http://schemas.openxmlformats.org/markup-compatibility/2006" xmlns:p14="http://schemas.microsoft.com/office/powerpoint/2010/main">
    <mc:Choice Requires="p14">
      <p:transition spd="slow" p14:dur="1200">
        <p:zoom dir="in"/>
      </p:transition>
    </mc:Choice>
    <mc:Fallback xmlns="">
      <p:transition spd="slow">
        <p:zoom dir="in"/>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Component Section</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Duplicate Slides so that you have  a plan and a TEST for each component</a:t>
            </a:r>
            <a:endParaRPr lang="en-NZ"/>
          </a:p>
        </p:txBody>
      </p:sp>
    </p:spTree>
    <p:extLst>
      <p:ext uri="{BB962C8B-B14F-4D97-AF65-F5344CB8AC3E}">
        <p14:creationId xmlns:p14="http://schemas.microsoft.com/office/powerpoint/2010/main" val="146530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E8501-D6FB-8591-EE4E-B6306D864925}"/>
              </a:ext>
            </a:extLst>
          </p:cNvPr>
          <p:cNvSpPr>
            <a:spLocks noGrp="1"/>
          </p:cNvSpPr>
          <p:nvPr>
            <p:ph type="title"/>
          </p:nvPr>
        </p:nvSpPr>
        <p:spPr/>
        <p:txBody>
          <a:bodyPr/>
          <a:lstStyle/>
          <a:p>
            <a:r>
              <a:rPr lang="en-US"/>
              <a:t>Component 1 v1</a:t>
            </a:r>
          </a:p>
        </p:txBody>
      </p:sp>
      <p:graphicFrame>
        <p:nvGraphicFramePr>
          <p:cNvPr id="4" name="Google Shape;79;p17">
            <a:extLst>
              <a:ext uri="{FF2B5EF4-FFF2-40B4-BE49-F238E27FC236}">
                <a16:creationId xmlns:a16="http://schemas.microsoft.com/office/drawing/2014/main" id="{2B62B802-48D9-5C31-D995-C594209E5C08}"/>
              </a:ext>
            </a:extLst>
          </p:cNvPr>
          <p:cNvGraphicFramePr/>
          <p:nvPr>
            <p:extLst>
              <p:ext uri="{D42A27DB-BD31-4B8C-83A1-F6EECF244321}">
                <p14:modId xmlns:p14="http://schemas.microsoft.com/office/powerpoint/2010/main" val="2171814136"/>
              </p:ext>
            </p:extLst>
          </p:nvPr>
        </p:nvGraphicFramePr>
        <p:xfrm>
          <a:off x="382475" y="1267725"/>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lang="en-US"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lang="en-US"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Created the directory structure</a:t>
                      </a:r>
                      <a:endParaRPr sz="1800"/>
                    </a:p>
                  </a:txBody>
                  <a:tcPr marL="91425" marR="91425" marT="91425" marB="91425"/>
                </a:tc>
                <a:tc>
                  <a:txBody>
                    <a:bodyPr/>
                    <a:lstStyle/>
                    <a:p>
                      <a:pPr marL="0" lvl="0" indent="0" algn="l">
                        <a:spcBef>
                          <a:spcPts val="0"/>
                        </a:spcBef>
                        <a:spcAft>
                          <a:spcPts val="0"/>
                        </a:spcAft>
                        <a:buNone/>
                      </a:pPr>
                      <a:r>
                        <a:rPr lang="en-US" sz="1800"/>
                        <a:t>All the .</a:t>
                      </a:r>
                      <a:r>
                        <a:rPr lang="en-US" sz="1800" err="1"/>
                        <a:t>py</a:t>
                      </a:r>
                      <a:r>
                        <a:rPr lang="en-US" sz="1800"/>
                        <a:t> and .html files have been created and put in the correct place.</a:t>
                      </a:r>
                      <a:endParaRP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45116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8D6AA6-E17D-E059-5BE1-58DAF30635E9}"/>
              </a:ext>
            </a:extLst>
          </p:cNvPr>
          <p:cNvSpPr>
            <a:spLocks noGrp="1"/>
          </p:cNvSpPr>
          <p:nvPr>
            <p:ph type="title"/>
          </p:nvPr>
        </p:nvSpPr>
        <p:spPr/>
        <p:txBody>
          <a:bodyPr/>
          <a:lstStyle/>
          <a:p>
            <a:r>
              <a:rPr lang="en-NZ"/>
              <a:t>Design Brief</a:t>
            </a:r>
          </a:p>
        </p:txBody>
      </p:sp>
      <p:sp>
        <p:nvSpPr>
          <p:cNvPr id="3" name="Text Placeholder 2">
            <a:extLst>
              <a:ext uri="{FF2B5EF4-FFF2-40B4-BE49-F238E27FC236}">
                <a16:creationId xmlns:a16="http://schemas.microsoft.com/office/drawing/2014/main" id="{95C88F9E-6B4F-6A34-B0A3-8AB2433481CA}"/>
              </a:ext>
            </a:extLst>
          </p:cNvPr>
          <p:cNvSpPr>
            <a:spLocks noGrp="1"/>
          </p:cNvSpPr>
          <p:nvPr>
            <p:ph type="body" idx="1"/>
          </p:nvPr>
        </p:nvSpPr>
        <p:spPr>
          <a:xfrm>
            <a:off x="227880" y="1045795"/>
            <a:ext cx="8817780" cy="3614520"/>
          </a:xfrm>
        </p:spPr>
        <p:txBody>
          <a:bodyPr/>
          <a:lstStyle/>
          <a:p>
            <a:pPr marL="114300" indent="0">
              <a:buNone/>
            </a:pPr>
            <a:r>
              <a:rPr lang="en-NZ" dirty="0"/>
              <a:t>I plan to create a website that allows students and teachers to write and keep notes, just in case they don't have a book or pen, and need to urgently take notes.</a:t>
            </a:r>
          </a:p>
        </p:txBody>
      </p:sp>
    </p:spTree>
    <p:extLst>
      <p:ext uri="{BB962C8B-B14F-4D97-AF65-F5344CB8AC3E}">
        <p14:creationId xmlns:p14="http://schemas.microsoft.com/office/powerpoint/2010/main" val="15472639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1 (Trello screenshot)</a:t>
            </a:r>
            <a:endParaRPr/>
          </a:p>
        </p:txBody>
      </p:sp>
      <p:sp>
        <p:nvSpPr>
          <p:cNvPr id="3" name="TextBox 2">
            <a:extLst>
              <a:ext uri="{FF2B5EF4-FFF2-40B4-BE49-F238E27FC236}">
                <a16:creationId xmlns:a16="http://schemas.microsoft.com/office/drawing/2014/main" id="{85F3E6F9-79C8-1543-1BB5-98F211D85DD7}"/>
              </a:ext>
            </a:extLst>
          </p:cNvPr>
          <p:cNvSpPr txBox="1"/>
          <p:nvPr/>
        </p:nvSpPr>
        <p:spPr>
          <a:xfrm>
            <a:off x="127239" y="1018204"/>
            <a:ext cx="7584775"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dk1"/>
                </a:solidFill>
              </a:rPr>
              <a:t>need a directory structure to make sure the website will be functional and the way it is supposed to be.</a:t>
            </a:r>
          </a:p>
          <a:p>
            <a:endParaRPr lang="en-US"/>
          </a:p>
        </p:txBody>
      </p:sp>
      <p:pic>
        <p:nvPicPr>
          <p:cNvPr id="4" name="Picture 3" descr="A screenshot of a computer&#10;&#10;Description automatically generated">
            <a:extLst>
              <a:ext uri="{FF2B5EF4-FFF2-40B4-BE49-F238E27FC236}">
                <a16:creationId xmlns:a16="http://schemas.microsoft.com/office/drawing/2014/main" id="{4A69874F-B8C8-D355-C683-F22149DCE938}"/>
              </a:ext>
            </a:extLst>
          </p:cNvPr>
          <p:cNvPicPr>
            <a:picLocks noChangeAspect="1"/>
          </p:cNvPicPr>
          <p:nvPr/>
        </p:nvPicPr>
        <p:blipFill>
          <a:blip r:embed="rId3"/>
          <a:stretch>
            <a:fillRect/>
          </a:stretch>
        </p:blipFill>
        <p:spPr>
          <a:xfrm>
            <a:off x="478316" y="1877683"/>
            <a:ext cx="7324725" cy="25527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E22A7F-DA97-3325-A3CA-FC8C0ADD8826}"/>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a:t>Component 1 v1</a:t>
            </a:r>
          </a:p>
        </p:txBody>
      </p:sp>
      <p:sp>
        <p:nvSpPr>
          <p:cNvPr id="3" name="Text Placeholder 2">
            <a:extLst>
              <a:ext uri="{FF2B5EF4-FFF2-40B4-BE49-F238E27FC236}">
                <a16:creationId xmlns:a16="http://schemas.microsoft.com/office/drawing/2014/main" id="{D8AFB93D-1F34-95EB-3232-4715A1F0DABE}"/>
              </a:ext>
            </a:extLst>
          </p:cNvPr>
          <p:cNvSpPr>
            <a:spLocks noGrp="1"/>
          </p:cNvSpPr>
          <p:nvPr>
            <p:ph type="body" idx="4294967295"/>
          </p:nvPr>
        </p:nvSpPr>
        <p:spPr>
          <a:xfrm>
            <a:off x="311700" y="1208225"/>
            <a:ext cx="4165050" cy="3264408"/>
          </a:xfrm>
        </p:spPr>
        <p:txBody>
          <a:bodyPr anchor="t">
            <a:normAutofit/>
          </a:bodyPr>
          <a:lstStyle/>
          <a:p>
            <a:pPr>
              <a:spcAft>
                <a:spcPts val="600"/>
              </a:spcAft>
              <a:buClr>
                <a:srgbClr val="000000"/>
              </a:buClr>
            </a:pPr>
            <a:r>
              <a:rPr lang="en-US" b="0" i="0" u="none" strike="noStrike" cap="none">
                <a:solidFill>
                  <a:schemeClr val="dk1"/>
                </a:solidFill>
              </a:rPr>
              <a:t>Directory structure</a:t>
            </a:r>
          </a:p>
          <a:p>
            <a:pPr>
              <a:spcAft>
                <a:spcPts val="600"/>
              </a:spcAft>
              <a:buClr>
                <a:srgbClr val="000000"/>
              </a:buClr>
            </a:pPr>
            <a:endParaRPr lang="en-US" b="0" i="0" u="none" strike="noStrike" cap="none">
              <a:solidFill>
                <a:schemeClr val="dk1"/>
              </a:solidFill>
            </a:endParaRPr>
          </a:p>
        </p:txBody>
      </p:sp>
      <p:pic>
        <p:nvPicPr>
          <p:cNvPr id="4" name="Picture 3" descr="A screenshot of a computer program&#10;&#10;Description automatically generated">
            <a:extLst>
              <a:ext uri="{FF2B5EF4-FFF2-40B4-BE49-F238E27FC236}">
                <a16:creationId xmlns:a16="http://schemas.microsoft.com/office/drawing/2014/main" id="{7960F42E-E0C6-523C-D9A4-7DDB6141C15A}"/>
              </a:ext>
            </a:extLst>
          </p:cNvPr>
          <p:cNvPicPr>
            <a:picLocks noChangeAspect="1"/>
          </p:cNvPicPr>
          <p:nvPr/>
        </p:nvPicPr>
        <p:blipFill>
          <a:blip r:embed="rId2"/>
          <a:stretch>
            <a:fillRect/>
          </a:stretch>
        </p:blipFill>
        <p:spPr>
          <a:xfrm>
            <a:off x="5232921" y="1208225"/>
            <a:ext cx="3033708" cy="3264408"/>
          </a:xfrm>
          <a:prstGeom prst="rect">
            <a:avLst/>
          </a:prstGeom>
          <a:noFill/>
          <a:ln>
            <a:noFill/>
          </a:ln>
        </p:spPr>
      </p:pic>
    </p:spTree>
    <p:extLst>
      <p:ext uri="{BB962C8B-B14F-4D97-AF65-F5344CB8AC3E}">
        <p14:creationId xmlns:p14="http://schemas.microsoft.com/office/powerpoint/2010/main" val="3012110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a:t>
            </a:r>
            <a:endParaRPr/>
          </a:p>
        </p:txBody>
      </p:sp>
      <p:graphicFrame>
        <p:nvGraphicFramePr>
          <p:cNvPr id="79" name="Google Shape;79;p17"/>
          <p:cNvGraphicFramePr/>
          <p:nvPr/>
        </p:nvGraphicFramePr>
        <p:xfrm>
          <a:off x="382475" y="1267725"/>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Run website</a:t>
                      </a:r>
                      <a:endParaRPr sz="1800"/>
                    </a:p>
                  </a:txBody>
                  <a:tcPr marL="91425" marR="91425" marT="91425" marB="91425"/>
                </a:tc>
                <a:tc>
                  <a:txBody>
                    <a:bodyPr/>
                    <a:lstStyle/>
                    <a:p>
                      <a:pPr marL="0" lvl="0" indent="0" algn="l" rtl="0">
                        <a:spcBef>
                          <a:spcPts val="0"/>
                        </a:spcBef>
                        <a:spcAft>
                          <a:spcPts val="0"/>
                        </a:spcAft>
                        <a:buNone/>
                      </a:pPr>
                      <a:r>
                        <a:rPr lang="en-US" sz="1800"/>
                        <a:t>Website runs without error and provides an HTML link</a:t>
                      </a:r>
                      <a:endParaRPr sz="1800"/>
                    </a:p>
                  </a:txBody>
                  <a:tcPr marL="91425" marR="91425" marT="91425" marB="91425"/>
                </a:tc>
                <a:extLst>
                  <a:ext uri="{0D108BD9-81ED-4DB2-BD59-A6C34878D82A}">
                    <a16:rowId xmlns:a16="http://schemas.microsoft.com/office/drawing/2014/main" val="10001"/>
                  </a:ext>
                </a:extLst>
              </a:tr>
            </a:tbl>
          </a:graphicData>
        </a:graphic>
      </p:graphicFrame>
      <p:pic>
        <p:nvPicPr>
          <p:cNvPr id="5" name="Picture 4" descr="A black screen with red text&#10;&#10;Description automatically generated">
            <a:extLst>
              <a:ext uri="{FF2B5EF4-FFF2-40B4-BE49-F238E27FC236}">
                <a16:creationId xmlns:a16="http://schemas.microsoft.com/office/drawing/2014/main" id="{B0AFACA1-6D88-FB13-3CC6-F6DD44152BCB}"/>
              </a:ext>
            </a:extLst>
          </p:cNvPr>
          <p:cNvPicPr>
            <a:picLocks noChangeAspect="1"/>
          </p:cNvPicPr>
          <p:nvPr/>
        </p:nvPicPr>
        <p:blipFill>
          <a:blip r:embed="rId3"/>
          <a:stretch>
            <a:fillRect/>
          </a:stretch>
        </p:blipFill>
        <p:spPr>
          <a:xfrm>
            <a:off x="68580" y="2716042"/>
            <a:ext cx="9144000" cy="1006817"/>
          </a:xfrm>
          <a:prstGeom prst="rect">
            <a:avLst/>
          </a:prstGeom>
        </p:spPr>
      </p:pic>
    </p:spTree>
    <p:extLst>
      <p:ext uri="{BB962C8B-B14F-4D97-AF65-F5344CB8AC3E}">
        <p14:creationId xmlns:p14="http://schemas.microsoft.com/office/powerpoint/2010/main" val="425258336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2 (Trello screenshot)</a:t>
            </a:r>
            <a:endParaRPr/>
          </a:p>
        </p:txBody>
      </p:sp>
      <p:pic>
        <p:nvPicPr>
          <p:cNvPr id="3" name="Picture 2" descr="A screenshot of a computer&#10;&#10;Description automatically generated">
            <a:extLst>
              <a:ext uri="{FF2B5EF4-FFF2-40B4-BE49-F238E27FC236}">
                <a16:creationId xmlns:a16="http://schemas.microsoft.com/office/drawing/2014/main" id="{3E309A6F-CFCF-E81C-2ACB-6E43B1C5F445}"/>
              </a:ext>
            </a:extLst>
          </p:cNvPr>
          <p:cNvPicPr>
            <a:picLocks noChangeAspect="1"/>
          </p:cNvPicPr>
          <p:nvPr/>
        </p:nvPicPr>
        <p:blipFill>
          <a:blip r:embed="rId3"/>
          <a:stretch>
            <a:fillRect/>
          </a:stretch>
        </p:blipFill>
        <p:spPr>
          <a:xfrm>
            <a:off x="295275" y="1323975"/>
            <a:ext cx="8553450" cy="2495550"/>
          </a:xfrm>
          <a:prstGeom prst="rect">
            <a:avLst/>
          </a:prstGeom>
        </p:spPr>
      </p:pic>
    </p:spTree>
    <p:extLst>
      <p:ext uri="{BB962C8B-B14F-4D97-AF65-F5344CB8AC3E}">
        <p14:creationId xmlns:p14="http://schemas.microsoft.com/office/powerpoint/2010/main" val="2095003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208B07-0DDC-A317-5AC5-20E9F217D293}"/>
              </a:ext>
            </a:extLst>
          </p:cNvPr>
          <p:cNvSpPr>
            <a:spLocks noGrp="1"/>
          </p:cNvSpPr>
          <p:nvPr>
            <p:ph type="title"/>
          </p:nvPr>
        </p:nvSpPr>
        <p:spPr/>
        <p:txBody>
          <a:bodyPr/>
          <a:lstStyle/>
          <a:p>
            <a:r>
              <a:rPr lang="en-US"/>
              <a:t>Component 2 v1</a:t>
            </a:r>
          </a:p>
        </p:txBody>
      </p:sp>
      <p:sp>
        <p:nvSpPr>
          <p:cNvPr id="3" name="Text Placeholder 2">
            <a:extLst>
              <a:ext uri="{FF2B5EF4-FFF2-40B4-BE49-F238E27FC236}">
                <a16:creationId xmlns:a16="http://schemas.microsoft.com/office/drawing/2014/main" id="{F031F007-6A0B-E346-E7A0-2CE17D1DC243}"/>
              </a:ext>
            </a:extLst>
          </p:cNvPr>
          <p:cNvSpPr>
            <a:spLocks noGrp="1"/>
          </p:cNvSpPr>
          <p:nvPr>
            <p:ph type="body" idx="1"/>
          </p:nvPr>
        </p:nvSpPr>
        <p:spPr/>
        <p:txBody>
          <a:bodyPr/>
          <a:lstStyle/>
          <a:p>
            <a:r>
              <a:rPr lang="en-US"/>
              <a:t>Gives the link for the website</a:t>
            </a:r>
          </a:p>
        </p:txBody>
      </p:sp>
      <p:pic>
        <p:nvPicPr>
          <p:cNvPr id="5" name="Picture 4" descr="A black screen with red text&#10;&#10;Description automatically generated">
            <a:extLst>
              <a:ext uri="{FF2B5EF4-FFF2-40B4-BE49-F238E27FC236}">
                <a16:creationId xmlns:a16="http://schemas.microsoft.com/office/drawing/2014/main" id="{CBC99BA4-DF78-95B0-6BDA-6BC93F48B287}"/>
              </a:ext>
            </a:extLst>
          </p:cNvPr>
          <p:cNvPicPr>
            <a:picLocks noChangeAspect="1"/>
          </p:cNvPicPr>
          <p:nvPr/>
        </p:nvPicPr>
        <p:blipFill>
          <a:blip r:embed="rId2"/>
          <a:stretch>
            <a:fillRect/>
          </a:stretch>
        </p:blipFill>
        <p:spPr>
          <a:xfrm>
            <a:off x="68580" y="2716042"/>
            <a:ext cx="9144000" cy="1006817"/>
          </a:xfrm>
          <a:prstGeom prst="rect">
            <a:avLst/>
          </a:prstGeom>
        </p:spPr>
      </p:pic>
    </p:spTree>
    <p:extLst>
      <p:ext uri="{BB962C8B-B14F-4D97-AF65-F5344CB8AC3E}">
        <p14:creationId xmlns:p14="http://schemas.microsoft.com/office/powerpoint/2010/main" val="9542734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3EA15B-65F4-F188-B7D8-A5F20CCC26CA}"/>
              </a:ext>
            </a:extLst>
          </p:cNvPr>
          <p:cNvSpPr>
            <a:spLocks noGrp="1"/>
          </p:cNvSpPr>
          <p:nvPr>
            <p:ph type="title"/>
          </p:nvPr>
        </p:nvSpPr>
        <p:spPr/>
        <p:txBody>
          <a:bodyPr/>
          <a:lstStyle/>
          <a:p>
            <a:r>
              <a:rPr lang="en-US"/>
              <a:t>Component 2 v2</a:t>
            </a:r>
          </a:p>
        </p:txBody>
      </p:sp>
      <p:sp>
        <p:nvSpPr>
          <p:cNvPr id="3" name="Text Placeholder 2">
            <a:extLst>
              <a:ext uri="{FF2B5EF4-FFF2-40B4-BE49-F238E27FC236}">
                <a16:creationId xmlns:a16="http://schemas.microsoft.com/office/drawing/2014/main" id="{05C4C85C-E6DA-A9E4-F998-1BB155C498A4}"/>
              </a:ext>
            </a:extLst>
          </p:cNvPr>
          <p:cNvSpPr>
            <a:spLocks noGrp="1"/>
          </p:cNvSpPr>
          <p:nvPr>
            <p:ph type="body" idx="1"/>
          </p:nvPr>
        </p:nvSpPr>
        <p:spPr/>
        <p:txBody>
          <a:bodyPr/>
          <a:lstStyle/>
          <a:p>
            <a:r>
              <a:rPr lang="en-US"/>
              <a:t>Site opens as expected, nothing on it currently though.</a:t>
            </a:r>
          </a:p>
        </p:txBody>
      </p:sp>
      <p:pic>
        <p:nvPicPr>
          <p:cNvPr id="4" name="Picture 3" descr="A screenshot of a computer&#10;&#10;Description automatically generated">
            <a:extLst>
              <a:ext uri="{FF2B5EF4-FFF2-40B4-BE49-F238E27FC236}">
                <a16:creationId xmlns:a16="http://schemas.microsoft.com/office/drawing/2014/main" id="{831DFE76-56C1-8A2F-54FD-37E76B59A9AE}"/>
              </a:ext>
            </a:extLst>
          </p:cNvPr>
          <p:cNvPicPr>
            <a:picLocks noChangeAspect="1"/>
          </p:cNvPicPr>
          <p:nvPr/>
        </p:nvPicPr>
        <p:blipFill>
          <a:blip r:embed="rId2"/>
          <a:stretch>
            <a:fillRect/>
          </a:stretch>
        </p:blipFill>
        <p:spPr>
          <a:xfrm>
            <a:off x="310281" y="1733730"/>
            <a:ext cx="2830003" cy="2700427"/>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DC2ACFDA-DABE-7FB4-8B02-8FC1EEA38B66}"/>
              </a:ext>
            </a:extLst>
          </p:cNvPr>
          <p:cNvPicPr>
            <a:picLocks noChangeAspect="1"/>
          </p:cNvPicPr>
          <p:nvPr/>
        </p:nvPicPr>
        <p:blipFill>
          <a:blip r:embed="rId3"/>
          <a:stretch>
            <a:fillRect/>
          </a:stretch>
        </p:blipFill>
        <p:spPr>
          <a:xfrm>
            <a:off x="4090448" y="1647736"/>
            <a:ext cx="4219575" cy="1438275"/>
          </a:xfrm>
          <a:prstGeom prst="rect">
            <a:avLst/>
          </a:prstGeom>
        </p:spPr>
      </p:pic>
      <p:pic>
        <p:nvPicPr>
          <p:cNvPr id="6" name="Picture 5" descr="A computer screen with text&#10;&#10;Description automatically generated">
            <a:extLst>
              <a:ext uri="{FF2B5EF4-FFF2-40B4-BE49-F238E27FC236}">
                <a16:creationId xmlns:a16="http://schemas.microsoft.com/office/drawing/2014/main" id="{AC27C9BC-34B8-1449-DDC0-94863888A2EE}"/>
              </a:ext>
            </a:extLst>
          </p:cNvPr>
          <p:cNvPicPr>
            <a:picLocks noChangeAspect="1"/>
          </p:cNvPicPr>
          <p:nvPr/>
        </p:nvPicPr>
        <p:blipFill>
          <a:blip r:embed="rId4"/>
          <a:stretch>
            <a:fillRect/>
          </a:stretch>
        </p:blipFill>
        <p:spPr>
          <a:xfrm>
            <a:off x="3586881" y="3181979"/>
            <a:ext cx="5248275" cy="1647825"/>
          </a:xfrm>
          <a:prstGeom prst="rect">
            <a:avLst/>
          </a:prstGeom>
        </p:spPr>
      </p:pic>
    </p:spTree>
    <p:extLst>
      <p:ext uri="{BB962C8B-B14F-4D97-AF65-F5344CB8AC3E}">
        <p14:creationId xmlns:p14="http://schemas.microsoft.com/office/powerpoint/2010/main" val="317382936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720" y="3065"/>
            <a:ext cx="8520600" cy="572700"/>
          </a:xfrm>
          <a:prstGeom prst="rect">
            <a:avLst/>
          </a:prstGeom>
        </p:spPr>
        <p:txBody>
          <a:bodyPr spcFirstLastPara="1" wrap="square" lIns="91425" tIns="91425" rIns="91425" bIns="91425" anchor="t" anchorCtr="0">
            <a:noAutofit/>
          </a:bodyPr>
          <a:lstStyle/>
          <a:p>
            <a:r>
              <a:rPr lang="en"/>
              <a:t>Component 3 - Test Plan (?and screenshot)</a:t>
            </a:r>
            <a:endParaRPr/>
          </a:p>
        </p:txBody>
      </p:sp>
      <p:graphicFrame>
        <p:nvGraphicFramePr>
          <p:cNvPr id="79" name="Google Shape;79;p17"/>
          <p:cNvGraphicFramePr/>
          <p:nvPr/>
        </p:nvGraphicFramePr>
        <p:xfrm>
          <a:off x="314183" y="819152"/>
          <a:ext cx="8520598" cy="1188660"/>
        </p:xfrm>
        <a:graphic>
          <a:graphicData uri="http://schemas.openxmlformats.org/drawingml/2006/table">
            <a:tbl>
              <a:tblPr>
                <a:noFill/>
                <a:tableStyleId>{E1099E06-0E6B-448D-9D27-60429F06E6F4}</a:tableStyleId>
              </a:tblPr>
              <a:tblGrid>
                <a:gridCol w="4267199">
                  <a:extLst>
                    <a:ext uri="{9D8B030D-6E8A-4147-A177-3AD203B41FA5}">
                      <a16:colId xmlns:a16="http://schemas.microsoft.com/office/drawing/2014/main" val="20000"/>
                    </a:ext>
                  </a:extLst>
                </a:gridCol>
                <a:gridCol w="4253399">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lang="en-US"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lang="en-US"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Creating routes</a:t>
                      </a:r>
                      <a:endParaRPr sz="1800"/>
                    </a:p>
                  </a:txBody>
                  <a:tcPr marL="91425" marR="91425" marT="91425" marB="91425"/>
                </a:tc>
                <a:tc>
                  <a:txBody>
                    <a:bodyPr/>
                    <a:lstStyle/>
                    <a:p>
                      <a:pPr marL="0" lvl="0" indent="0" algn="l" rtl="0">
                        <a:spcBef>
                          <a:spcPts val="0"/>
                        </a:spcBef>
                        <a:spcAft>
                          <a:spcPts val="0"/>
                        </a:spcAft>
                        <a:buNone/>
                      </a:pPr>
                      <a:r>
                        <a:rPr lang="en-US" sz="1800"/>
                        <a:t>I should be able to access the routes to login, logout, and signup</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319817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3 (Trello screenshot)</a:t>
            </a:r>
            <a:endParaRPr/>
          </a:p>
        </p:txBody>
      </p:sp>
      <p:pic>
        <p:nvPicPr>
          <p:cNvPr id="2" name="Picture 1" descr="A screenshot of a computer&#10;&#10;Description automatically generated">
            <a:extLst>
              <a:ext uri="{FF2B5EF4-FFF2-40B4-BE49-F238E27FC236}">
                <a16:creationId xmlns:a16="http://schemas.microsoft.com/office/drawing/2014/main" id="{1AB48091-21A5-AD7E-BFBE-897E2CD79885}"/>
              </a:ext>
            </a:extLst>
          </p:cNvPr>
          <p:cNvPicPr>
            <a:picLocks noChangeAspect="1"/>
          </p:cNvPicPr>
          <p:nvPr/>
        </p:nvPicPr>
        <p:blipFill>
          <a:blip r:embed="rId3"/>
          <a:stretch>
            <a:fillRect/>
          </a:stretch>
        </p:blipFill>
        <p:spPr>
          <a:xfrm>
            <a:off x="542925" y="1014323"/>
            <a:ext cx="8058150" cy="3848100"/>
          </a:xfrm>
          <a:prstGeom prst="rect">
            <a:avLst/>
          </a:prstGeom>
        </p:spPr>
      </p:pic>
    </p:spTree>
    <p:extLst>
      <p:ext uri="{BB962C8B-B14F-4D97-AF65-F5344CB8AC3E}">
        <p14:creationId xmlns:p14="http://schemas.microsoft.com/office/powerpoint/2010/main" val="3443263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3 v1</a:t>
            </a:r>
            <a:endParaRPr/>
          </a:p>
        </p:txBody>
      </p:sp>
      <p:pic>
        <p:nvPicPr>
          <p:cNvPr id="2" name="Picture 1" descr="A screenshot of a computer&#10;&#10;Description automatically generated">
            <a:extLst>
              <a:ext uri="{FF2B5EF4-FFF2-40B4-BE49-F238E27FC236}">
                <a16:creationId xmlns:a16="http://schemas.microsoft.com/office/drawing/2014/main" id="{23AAA8DE-9C46-B53F-B67F-04A5E9ED31F2}"/>
              </a:ext>
            </a:extLst>
          </p:cNvPr>
          <p:cNvPicPr>
            <a:picLocks noChangeAspect="1"/>
          </p:cNvPicPr>
          <p:nvPr/>
        </p:nvPicPr>
        <p:blipFill>
          <a:blip r:embed="rId3"/>
          <a:stretch>
            <a:fillRect/>
          </a:stretch>
        </p:blipFill>
        <p:spPr>
          <a:xfrm>
            <a:off x="9396264" y="127958"/>
            <a:ext cx="2851149" cy="3017520"/>
          </a:xfrm>
          <a:prstGeom prst="rect">
            <a:avLst/>
          </a:prstGeom>
        </p:spPr>
      </p:pic>
      <p:pic>
        <p:nvPicPr>
          <p:cNvPr id="3" name="Picture 2" descr="A white background with black text&#10;&#10;Description automatically generated">
            <a:extLst>
              <a:ext uri="{FF2B5EF4-FFF2-40B4-BE49-F238E27FC236}">
                <a16:creationId xmlns:a16="http://schemas.microsoft.com/office/drawing/2014/main" id="{D934BF68-78FD-210E-844C-E685645D6512}"/>
              </a:ext>
            </a:extLst>
          </p:cNvPr>
          <p:cNvPicPr>
            <a:picLocks noChangeAspect="1"/>
          </p:cNvPicPr>
          <p:nvPr/>
        </p:nvPicPr>
        <p:blipFill>
          <a:blip r:embed="rId4"/>
          <a:stretch>
            <a:fillRect/>
          </a:stretch>
        </p:blipFill>
        <p:spPr>
          <a:xfrm>
            <a:off x="450372" y="1013603"/>
            <a:ext cx="3973180" cy="3644661"/>
          </a:xfrm>
          <a:prstGeom prst="rect">
            <a:avLst/>
          </a:prstGeom>
        </p:spPr>
      </p:pic>
      <p:pic>
        <p:nvPicPr>
          <p:cNvPr id="4" name="Picture 3" descr="A computer screen shot of text&#10;&#10;Description automatically generated">
            <a:extLst>
              <a:ext uri="{FF2B5EF4-FFF2-40B4-BE49-F238E27FC236}">
                <a16:creationId xmlns:a16="http://schemas.microsoft.com/office/drawing/2014/main" id="{951A72E7-1E3A-37E2-CE1F-15533C5A218F}"/>
              </a:ext>
            </a:extLst>
          </p:cNvPr>
          <p:cNvPicPr>
            <a:picLocks noChangeAspect="1"/>
          </p:cNvPicPr>
          <p:nvPr/>
        </p:nvPicPr>
        <p:blipFill>
          <a:blip r:embed="rId5"/>
          <a:stretch>
            <a:fillRect/>
          </a:stretch>
        </p:blipFill>
        <p:spPr>
          <a:xfrm>
            <a:off x="4875362" y="1499379"/>
            <a:ext cx="4267200" cy="1885950"/>
          </a:xfrm>
          <a:prstGeom prst="rect">
            <a:avLst/>
          </a:prstGeom>
        </p:spPr>
      </p:pic>
      <p:pic>
        <p:nvPicPr>
          <p:cNvPr id="5" name="Picture 4" descr="A screen shot of a computer program&#10;&#10;Description automatically generated">
            <a:extLst>
              <a:ext uri="{FF2B5EF4-FFF2-40B4-BE49-F238E27FC236}">
                <a16:creationId xmlns:a16="http://schemas.microsoft.com/office/drawing/2014/main" id="{3A67200C-9299-DEBE-3489-3FE5018F563B}"/>
              </a:ext>
            </a:extLst>
          </p:cNvPr>
          <p:cNvPicPr>
            <a:picLocks noChangeAspect="1"/>
          </p:cNvPicPr>
          <p:nvPr/>
        </p:nvPicPr>
        <p:blipFill>
          <a:blip r:embed="rId6"/>
          <a:stretch>
            <a:fillRect/>
          </a:stretch>
        </p:blipFill>
        <p:spPr>
          <a:xfrm>
            <a:off x="4579818" y="4223"/>
            <a:ext cx="4567148" cy="1501176"/>
          </a:xfrm>
          <a:prstGeom prst="rect">
            <a:avLst/>
          </a:prstGeom>
        </p:spPr>
      </p:pic>
    </p:spTree>
    <p:extLst>
      <p:ext uri="{BB962C8B-B14F-4D97-AF65-F5344CB8AC3E}">
        <p14:creationId xmlns:p14="http://schemas.microsoft.com/office/powerpoint/2010/main" val="32977527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EFF36B-8E6B-06C3-2F4F-3F8568F4D33E}"/>
              </a:ext>
            </a:extLst>
          </p:cNvPr>
          <p:cNvSpPr>
            <a:spLocks noGrp="1"/>
          </p:cNvSpPr>
          <p:nvPr>
            <p:ph type="title"/>
          </p:nvPr>
        </p:nvSpPr>
        <p:spPr>
          <a:xfrm>
            <a:off x="-3358" y="5410"/>
            <a:ext cx="8520600" cy="572700"/>
          </a:xfrm>
        </p:spPr>
        <p:txBody>
          <a:bodyPr/>
          <a:lstStyle/>
          <a:p>
            <a:r>
              <a:rPr lang="en-US"/>
              <a:t>Component 3 v2</a:t>
            </a:r>
          </a:p>
        </p:txBody>
      </p:sp>
      <p:pic>
        <p:nvPicPr>
          <p:cNvPr id="4" name="Picture 3" descr="A screen shot of a computer program&#10;&#10;Description automatically generated">
            <a:extLst>
              <a:ext uri="{FF2B5EF4-FFF2-40B4-BE49-F238E27FC236}">
                <a16:creationId xmlns:a16="http://schemas.microsoft.com/office/drawing/2014/main" id="{D0DB4D96-C655-F279-2DB0-D1336AC739AB}"/>
              </a:ext>
            </a:extLst>
          </p:cNvPr>
          <p:cNvPicPr>
            <a:picLocks noChangeAspect="1"/>
          </p:cNvPicPr>
          <p:nvPr/>
        </p:nvPicPr>
        <p:blipFill>
          <a:blip r:embed="rId2"/>
          <a:stretch>
            <a:fillRect/>
          </a:stretch>
        </p:blipFill>
        <p:spPr>
          <a:xfrm>
            <a:off x="-133718" y="771524"/>
            <a:ext cx="4392492" cy="3805605"/>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5F40213D-AA28-CAEC-39D0-7A99C921247C}"/>
              </a:ext>
            </a:extLst>
          </p:cNvPr>
          <p:cNvPicPr>
            <a:picLocks noChangeAspect="1"/>
          </p:cNvPicPr>
          <p:nvPr/>
        </p:nvPicPr>
        <p:blipFill>
          <a:blip r:embed="rId3"/>
          <a:stretch>
            <a:fillRect/>
          </a:stretch>
        </p:blipFill>
        <p:spPr>
          <a:xfrm>
            <a:off x="4396521" y="1603130"/>
            <a:ext cx="3113209" cy="3805604"/>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B8DBF1DA-0F45-68A1-AD47-67B00B5C46CB}"/>
              </a:ext>
            </a:extLst>
          </p:cNvPr>
          <p:cNvPicPr>
            <a:picLocks noChangeAspect="1"/>
          </p:cNvPicPr>
          <p:nvPr/>
        </p:nvPicPr>
        <p:blipFill>
          <a:blip r:embed="rId4"/>
          <a:stretch>
            <a:fillRect/>
          </a:stretch>
        </p:blipFill>
        <p:spPr>
          <a:xfrm>
            <a:off x="4393590" y="2990117"/>
            <a:ext cx="3228975" cy="215265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D050AA2B-B182-6F19-85B0-B146C065CA94}"/>
              </a:ext>
            </a:extLst>
          </p:cNvPr>
          <p:cNvPicPr>
            <a:picLocks noChangeAspect="1"/>
          </p:cNvPicPr>
          <p:nvPr/>
        </p:nvPicPr>
        <p:blipFill>
          <a:blip r:embed="rId5"/>
          <a:stretch>
            <a:fillRect/>
          </a:stretch>
        </p:blipFill>
        <p:spPr>
          <a:xfrm>
            <a:off x="4398718" y="3297"/>
            <a:ext cx="3196736" cy="1590675"/>
          </a:xfrm>
          <a:prstGeom prst="rect">
            <a:avLst/>
          </a:prstGeom>
        </p:spPr>
      </p:pic>
    </p:spTree>
    <p:extLst>
      <p:ext uri="{BB962C8B-B14F-4D97-AF65-F5344CB8AC3E}">
        <p14:creationId xmlns:p14="http://schemas.microsoft.com/office/powerpoint/2010/main" val="627284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F21C2C-258E-AB0F-8C29-7A13C9C8A2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373F06E-8263-C511-F7E8-5F141B336A69}"/>
              </a:ext>
            </a:extLst>
          </p:cNvPr>
          <p:cNvSpPr>
            <a:spLocks noGrp="1"/>
          </p:cNvSpPr>
          <p:nvPr>
            <p:ph type="title"/>
          </p:nvPr>
        </p:nvSpPr>
        <p:spPr/>
        <p:txBody>
          <a:bodyPr/>
          <a:lstStyle/>
          <a:p>
            <a:r>
              <a:rPr lang="en-NZ"/>
              <a:t>Design Brief</a:t>
            </a:r>
          </a:p>
        </p:txBody>
      </p:sp>
      <p:sp>
        <p:nvSpPr>
          <p:cNvPr id="3" name="Text Placeholder 2">
            <a:extLst>
              <a:ext uri="{FF2B5EF4-FFF2-40B4-BE49-F238E27FC236}">
                <a16:creationId xmlns:a16="http://schemas.microsoft.com/office/drawing/2014/main" id="{6D358780-A04D-62A4-4C6B-EDBD5280C20F}"/>
              </a:ext>
            </a:extLst>
          </p:cNvPr>
          <p:cNvSpPr>
            <a:spLocks noGrp="1"/>
          </p:cNvSpPr>
          <p:nvPr>
            <p:ph type="body" idx="1"/>
          </p:nvPr>
        </p:nvSpPr>
        <p:spPr/>
        <p:txBody>
          <a:bodyPr/>
          <a:lstStyle/>
          <a:p>
            <a:pPr marL="114300" indent="0">
              <a:buNone/>
            </a:pPr>
            <a:r>
              <a:rPr lang="en-NZ" dirty="0"/>
              <a:t>Identify and describe who your clients/stakeholders </a:t>
            </a:r>
          </a:p>
          <a:p>
            <a:pPr marL="114300" indent="0">
              <a:buNone/>
            </a:pPr>
            <a:r>
              <a:rPr lang="en-NZ" dirty="0"/>
              <a:t>(Stakeholders are anyone involved or affected by your project)</a:t>
            </a:r>
          </a:p>
          <a:p>
            <a:pPr marL="114300" indent="0">
              <a:lnSpc>
                <a:spcPct val="114999"/>
              </a:lnSpc>
              <a:buNone/>
            </a:pPr>
            <a:endParaRPr lang="en-NZ"/>
          </a:p>
          <a:p>
            <a:pPr marL="114300" indent="0">
              <a:lnSpc>
                <a:spcPct val="114999"/>
              </a:lnSpc>
              <a:buNone/>
            </a:pPr>
            <a:r>
              <a:rPr lang="en-NZ" dirty="0"/>
              <a:t>The stakeholders for my website will be the students and possibly teachers.</a:t>
            </a:r>
          </a:p>
          <a:p>
            <a:pPr marL="114300" indent="0">
              <a:lnSpc>
                <a:spcPct val="114999"/>
              </a:lnSpc>
              <a:buNone/>
            </a:pPr>
            <a:r>
              <a:rPr lang="en-NZ" dirty="0"/>
              <a:t>This is because they will be the ones writing the notes and using my site</a:t>
            </a:r>
          </a:p>
        </p:txBody>
      </p:sp>
    </p:spTree>
    <p:extLst>
      <p:ext uri="{BB962C8B-B14F-4D97-AF65-F5344CB8AC3E}">
        <p14:creationId xmlns:p14="http://schemas.microsoft.com/office/powerpoint/2010/main" val="322357412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CED24B-6355-420A-F8A9-1C43D4464DC4}"/>
              </a:ext>
            </a:extLst>
          </p:cNvPr>
          <p:cNvSpPr>
            <a:spLocks noGrp="1"/>
          </p:cNvSpPr>
          <p:nvPr>
            <p:ph type="title"/>
          </p:nvPr>
        </p:nvSpPr>
        <p:spPr/>
        <p:txBody>
          <a:bodyPr/>
          <a:lstStyle/>
          <a:p>
            <a:r>
              <a:rPr lang="en-US"/>
              <a:t>Errors faced</a:t>
            </a:r>
          </a:p>
        </p:txBody>
      </p:sp>
      <p:sp>
        <p:nvSpPr>
          <p:cNvPr id="3" name="Text Placeholder 2">
            <a:extLst>
              <a:ext uri="{FF2B5EF4-FFF2-40B4-BE49-F238E27FC236}">
                <a16:creationId xmlns:a16="http://schemas.microsoft.com/office/drawing/2014/main" id="{C0EEEE42-0EC8-AEA1-AB81-34A920145E97}"/>
              </a:ext>
            </a:extLst>
          </p:cNvPr>
          <p:cNvSpPr>
            <a:spLocks noGrp="1"/>
          </p:cNvSpPr>
          <p:nvPr>
            <p:ph type="body" idx="1"/>
          </p:nvPr>
        </p:nvSpPr>
        <p:spPr/>
        <p:txBody>
          <a:bodyPr/>
          <a:lstStyle/>
          <a:p>
            <a:r>
              <a:rPr lang="en-US"/>
              <a:t>An error I am encountering is that when I run the website from app.py it does not display. - fixed</a:t>
            </a:r>
          </a:p>
          <a:p>
            <a:pPr>
              <a:lnSpc>
                <a:spcPct val="114999"/>
              </a:lnSpc>
            </a:pPr>
            <a:endParaRPr lang="en-US"/>
          </a:p>
          <a:p>
            <a:pPr>
              <a:lnSpc>
                <a:spcPct val="114999"/>
              </a:lnSpc>
            </a:pPr>
            <a:r>
              <a:rPr lang="en-US"/>
              <a:t>Encountering errors with views.py now </a:t>
            </a:r>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r>
              <a:rPr lang="en-US"/>
              <a:t>Error fixed: I wrote </a:t>
            </a:r>
            <a:r>
              <a:rPr lang="en-US">
                <a:solidFill>
                  <a:srgbClr val="595959"/>
                </a:solidFill>
              </a:rPr>
              <a:t>{% extends "template.html" %} instead of {% extends "base.html" %}</a:t>
            </a:r>
          </a:p>
          <a:p>
            <a:pPr>
              <a:lnSpc>
                <a:spcPct val="114999"/>
              </a:lnSpc>
            </a:pPr>
            <a:endParaRPr lang="en-US">
              <a:solidFill>
                <a:srgbClr val="595959"/>
              </a:solidFill>
            </a:endParaRPr>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a:p>
            <a:pPr>
              <a:lnSpc>
                <a:spcPct val="114999"/>
              </a:lnSpc>
            </a:pPr>
            <a:endParaRPr lang="en-US"/>
          </a:p>
        </p:txBody>
      </p:sp>
      <p:pic>
        <p:nvPicPr>
          <p:cNvPr id="6" name="Picture 5" descr="A close-up of a computer screen&#10;&#10;Description automatically generated">
            <a:extLst>
              <a:ext uri="{FF2B5EF4-FFF2-40B4-BE49-F238E27FC236}">
                <a16:creationId xmlns:a16="http://schemas.microsoft.com/office/drawing/2014/main" id="{FA8CD136-7FF3-EC54-802C-2966C7AF6E00}"/>
              </a:ext>
            </a:extLst>
          </p:cNvPr>
          <p:cNvPicPr>
            <a:picLocks noChangeAspect="1"/>
          </p:cNvPicPr>
          <p:nvPr/>
        </p:nvPicPr>
        <p:blipFill>
          <a:blip r:embed="rId2"/>
          <a:stretch>
            <a:fillRect/>
          </a:stretch>
        </p:blipFill>
        <p:spPr>
          <a:xfrm>
            <a:off x="345146" y="3084825"/>
            <a:ext cx="8486775" cy="714375"/>
          </a:xfrm>
          <a:prstGeom prst="rect">
            <a:avLst/>
          </a:prstGeom>
        </p:spPr>
      </p:pic>
    </p:spTree>
    <p:extLst>
      <p:ext uri="{BB962C8B-B14F-4D97-AF65-F5344CB8AC3E}">
        <p14:creationId xmlns:p14="http://schemas.microsoft.com/office/powerpoint/2010/main" val="42902530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720" y="3065"/>
            <a:ext cx="8520600" cy="572700"/>
          </a:xfrm>
          <a:prstGeom prst="rect">
            <a:avLst/>
          </a:prstGeom>
        </p:spPr>
        <p:txBody>
          <a:bodyPr spcFirstLastPara="1" wrap="square" lIns="91425" tIns="91425" rIns="91425" bIns="91425" anchor="t" anchorCtr="0">
            <a:noAutofit/>
          </a:bodyPr>
          <a:lstStyle/>
          <a:p>
            <a:r>
              <a:rPr lang="en"/>
              <a:t>Component 4 - Test Plan (?and screenshot)</a:t>
            </a:r>
            <a:endParaRPr/>
          </a:p>
        </p:txBody>
      </p:sp>
      <p:graphicFrame>
        <p:nvGraphicFramePr>
          <p:cNvPr id="79" name="Google Shape;79;p17"/>
          <p:cNvGraphicFramePr/>
          <p:nvPr/>
        </p:nvGraphicFramePr>
        <p:xfrm>
          <a:off x="422013" y="894633"/>
          <a:ext cx="8520598" cy="1462980"/>
        </p:xfrm>
        <a:graphic>
          <a:graphicData uri="http://schemas.openxmlformats.org/drawingml/2006/table">
            <a:tbl>
              <a:tblPr>
                <a:noFill/>
                <a:tableStyleId>{E1099E06-0E6B-448D-9D27-60429F06E6F4}</a:tableStyleId>
              </a:tblPr>
              <a:tblGrid>
                <a:gridCol w="4267199">
                  <a:extLst>
                    <a:ext uri="{9D8B030D-6E8A-4147-A177-3AD203B41FA5}">
                      <a16:colId xmlns:a16="http://schemas.microsoft.com/office/drawing/2014/main" val="20000"/>
                    </a:ext>
                  </a:extLst>
                </a:gridCol>
                <a:gridCol w="4253399">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a:spcBef>
                          <a:spcPts val="0"/>
                        </a:spcBef>
                        <a:spcAft>
                          <a:spcPts val="0"/>
                        </a:spcAft>
                        <a:buNone/>
                      </a:pPr>
                      <a:r>
                        <a:rPr lang="en-US" sz="1800" b="0" i="0" u="none" strike="noStrike" baseline="0" noProof="0">
                          <a:solidFill>
                            <a:srgbClr val="000000"/>
                          </a:solidFill>
                          <a:latin typeface="Arial"/>
                        </a:rPr>
                        <a:t>Jinja Templating Language &amp; HTML Templates</a:t>
                      </a:r>
                      <a:endParaRPr/>
                    </a:p>
                  </a:txBody>
                  <a:tcPr marL="91425" marR="91425" marT="91425" marB="91425"/>
                </a:tc>
                <a:tc>
                  <a:txBody>
                    <a:bodyPr/>
                    <a:lstStyle/>
                    <a:p>
                      <a:pPr marL="0" lvl="0" indent="0" algn="l" rtl="0">
                        <a:spcBef>
                          <a:spcPts val="0"/>
                        </a:spcBef>
                        <a:spcAft>
                          <a:spcPts val="0"/>
                        </a:spcAft>
                        <a:buNone/>
                      </a:pPr>
                      <a:r>
                        <a:rPr lang="en-US" sz="1800"/>
                        <a:t>Navbar on the base.html, and should be able to access the other html pages – signup, login, logout</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1169806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164667"/>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4 (Trello screenshot)</a:t>
            </a:r>
            <a:endParaRPr/>
          </a:p>
        </p:txBody>
      </p:sp>
      <p:pic>
        <p:nvPicPr>
          <p:cNvPr id="3" name="Picture 2" descr="A screenshot of a computer&#10;&#10;Description automatically generated">
            <a:extLst>
              <a:ext uri="{FF2B5EF4-FFF2-40B4-BE49-F238E27FC236}">
                <a16:creationId xmlns:a16="http://schemas.microsoft.com/office/drawing/2014/main" id="{8121EA20-C747-2AF6-E398-23A16C576112}"/>
              </a:ext>
            </a:extLst>
          </p:cNvPr>
          <p:cNvPicPr>
            <a:picLocks noChangeAspect="1"/>
          </p:cNvPicPr>
          <p:nvPr/>
        </p:nvPicPr>
        <p:blipFill>
          <a:blip r:embed="rId3"/>
          <a:stretch>
            <a:fillRect/>
          </a:stretch>
        </p:blipFill>
        <p:spPr>
          <a:xfrm>
            <a:off x="1148121" y="731358"/>
            <a:ext cx="7990757" cy="4252284"/>
          </a:xfrm>
          <a:prstGeom prst="rect">
            <a:avLst/>
          </a:prstGeom>
        </p:spPr>
      </p:pic>
    </p:spTree>
    <p:extLst>
      <p:ext uri="{BB962C8B-B14F-4D97-AF65-F5344CB8AC3E}">
        <p14:creationId xmlns:p14="http://schemas.microsoft.com/office/powerpoint/2010/main" val="37214563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F7FD9D-DE13-EFB6-CFE8-651FE1294C67}"/>
              </a:ext>
            </a:extLst>
          </p:cNvPr>
          <p:cNvSpPr>
            <a:spLocks noGrp="1"/>
          </p:cNvSpPr>
          <p:nvPr>
            <p:ph type="title"/>
          </p:nvPr>
        </p:nvSpPr>
        <p:spPr/>
        <p:txBody>
          <a:bodyPr/>
          <a:lstStyle/>
          <a:p>
            <a:r>
              <a:rPr lang="en-US"/>
              <a:t>Component 4 v1 </a:t>
            </a:r>
            <a:endParaRPr lang="en-US">
              <a:solidFill>
                <a:srgbClr val="000000"/>
              </a:solidFill>
            </a:endParaRPr>
          </a:p>
        </p:txBody>
      </p:sp>
      <p:sp>
        <p:nvSpPr>
          <p:cNvPr id="3" name="Text Placeholder 2">
            <a:extLst>
              <a:ext uri="{FF2B5EF4-FFF2-40B4-BE49-F238E27FC236}">
                <a16:creationId xmlns:a16="http://schemas.microsoft.com/office/drawing/2014/main" id="{7735E218-378F-9D1E-5660-0DFF33A6B229}"/>
              </a:ext>
            </a:extLst>
          </p:cNvPr>
          <p:cNvSpPr>
            <a:spLocks noGrp="1"/>
          </p:cNvSpPr>
          <p:nvPr>
            <p:ph type="body" idx="1"/>
          </p:nvPr>
        </p:nvSpPr>
        <p:spPr/>
        <p:txBody>
          <a:bodyPr/>
          <a:lstStyle/>
          <a:p>
            <a:r>
              <a:rPr lang="en-US"/>
              <a:t>Navbar is done</a:t>
            </a:r>
          </a:p>
        </p:txBody>
      </p:sp>
      <p:pic>
        <p:nvPicPr>
          <p:cNvPr id="4" name="Picture 3" descr="A screen shot of a computer&#10;&#10;Description automatically generated">
            <a:extLst>
              <a:ext uri="{FF2B5EF4-FFF2-40B4-BE49-F238E27FC236}">
                <a16:creationId xmlns:a16="http://schemas.microsoft.com/office/drawing/2014/main" id="{08CBB1AC-B557-5585-6A56-C5A771A3BFAE}"/>
              </a:ext>
            </a:extLst>
          </p:cNvPr>
          <p:cNvPicPr>
            <a:picLocks noChangeAspect="1"/>
          </p:cNvPicPr>
          <p:nvPr/>
        </p:nvPicPr>
        <p:blipFill>
          <a:blip r:embed="rId2"/>
          <a:stretch>
            <a:fillRect/>
          </a:stretch>
        </p:blipFill>
        <p:spPr>
          <a:xfrm>
            <a:off x="1904999" y="1818728"/>
            <a:ext cx="7239001" cy="2040910"/>
          </a:xfrm>
          <a:prstGeom prst="rect">
            <a:avLst/>
          </a:prstGeom>
        </p:spPr>
      </p:pic>
    </p:spTree>
    <p:extLst>
      <p:ext uri="{BB962C8B-B14F-4D97-AF65-F5344CB8AC3E}">
        <p14:creationId xmlns:p14="http://schemas.microsoft.com/office/powerpoint/2010/main" val="25498217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164667"/>
            <a:ext cx="8520600" cy="572700"/>
          </a:xfrm>
          <a:prstGeom prst="rect">
            <a:avLst/>
          </a:prstGeom>
        </p:spPr>
        <p:txBody>
          <a:bodyPr spcFirstLastPara="1" wrap="square" lIns="91425" tIns="91425" rIns="91425" bIns="91425" anchor="t" anchorCtr="0">
            <a:noAutofit/>
          </a:bodyPr>
          <a:lstStyle/>
          <a:p>
            <a:r>
              <a:rPr lang="en"/>
              <a:t>Component 4 v1 (Trello screenshot)</a:t>
            </a:r>
            <a:endParaRPr/>
          </a:p>
        </p:txBody>
      </p:sp>
      <p:pic>
        <p:nvPicPr>
          <p:cNvPr id="2" name="Picture 1" descr="A screenshot of a computer&#10;&#10;Description automatically generated">
            <a:extLst>
              <a:ext uri="{FF2B5EF4-FFF2-40B4-BE49-F238E27FC236}">
                <a16:creationId xmlns:a16="http://schemas.microsoft.com/office/drawing/2014/main" id="{FC370609-8B34-9455-63EC-9A6ECECD84CE}"/>
              </a:ext>
            </a:extLst>
          </p:cNvPr>
          <p:cNvPicPr>
            <a:picLocks noChangeAspect="1"/>
          </p:cNvPicPr>
          <p:nvPr/>
        </p:nvPicPr>
        <p:blipFill>
          <a:blip r:embed="rId3"/>
          <a:stretch>
            <a:fillRect/>
          </a:stretch>
        </p:blipFill>
        <p:spPr>
          <a:xfrm>
            <a:off x="576263" y="860351"/>
            <a:ext cx="7991475" cy="3848100"/>
          </a:xfrm>
          <a:prstGeom prst="rect">
            <a:avLst/>
          </a:prstGeom>
        </p:spPr>
      </p:pic>
    </p:spTree>
    <p:extLst>
      <p:ext uri="{BB962C8B-B14F-4D97-AF65-F5344CB8AC3E}">
        <p14:creationId xmlns:p14="http://schemas.microsoft.com/office/powerpoint/2010/main" val="27676418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2806E-95EA-2DEC-05C6-AAC0E042D7DB}"/>
              </a:ext>
            </a:extLst>
          </p:cNvPr>
          <p:cNvSpPr>
            <a:spLocks noGrp="1"/>
          </p:cNvSpPr>
          <p:nvPr>
            <p:ph type="title"/>
          </p:nvPr>
        </p:nvSpPr>
        <p:spPr/>
        <p:txBody>
          <a:bodyPr/>
          <a:lstStyle/>
          <a:p>
            <a:r>
              <a:rPr lang="en-US"/>
              <a:t>Component 4 v2</a:t>
            </a:r>
          </a:p>
        </p:txBody>
      </p:sp>
      <p:sp>
        <p:nvSpPr>
          <p:cNvPr id="3" name="Text Placeholder 2">
            <a:extLst>
              <a:ext uri="{FF2B5EF4-FFF2-40B4-BE49-F238E27FC236}">
                <a16:creationId xmlns:a16="http://schemas.microsoft.com/office/drawing/2014/main" id="{8F66B64E-9002-063D-D5C9-AC3B1FEB359D}"/>
              </a:ext>
            </a:extLst>
          </p:cNvPr>
          <p:cNvSpPr>
            <a:spLocks noGrp="1"/>
          </p:cNvSpPr>
          <p:nvPr>
            <p:ph type="body" idx="1"/>
          </p:nvPr>
        </p:nvSpPr>
        <p:spPr/>
        <p:txBody>
          <a:bodyPr/>
          <a:lstStyle/>
          <a:p>
            <a:r>
              <a:rPr lang="en-US"/>
              <a:t>Linking all the </a:t>
            </a:r>
            <a:r>
              <a:rPr lang="en-US" err="1"/>
              <a:t>the</a:t>
            </a:r>
            <a:r>
              <a:rPr lang="en-US"/>
              <a:t> </a:t>
            </a:r>
            <a:r>
              <a:rPr lang="en-US" err="1"/>
              <a:t>htmls</a:t>
            </a:r>
            <a:r>
              <a:rPr lang="en-US"/>
              <a:t> with auth.py</a:t>
            </a:r>
          </a:p>
        </p:txBody>
      </p:sp>
      <p:pic>
        <p:nvPicPr>
          <p:cNvPr id="4" name="Picture 3" descr="A computer screen shot of a program&#10;&#10;Description automatically generated">
            <a:extLst>
              <a:ext uri="{FF2B5EF4-FFF2-40B4-BE49-F238E27FC236}">
                <a16:creationId xmlns:a16="http://schemas.microsoft.com/office/drawing/2014/main" id="{BBA6B0B4-7A0C-B59D-1ECF-C7D98BD1B94D}"/>
              </a:ext>
            </a:extLst>
          </p:cNvPr>
          <p:cNvPicPr>
            <a:picLocks noChangeAspect="1"/>
          </p:cNvPicPr>
          <p:nvPr/>
        </p:nvPicPr>
        <p:blipFill>
          <a:blip r:embed="rId2"/>
          <a:stretch>
            <a:fillRect/>
          </a:stretch>
        </p:blipFill>
        <p:spPr>
          <a:xfrm>
            <a:off x="3099455" y="1566967"/>
            <a:ext cx="4800600" cy="3581400"/>
          </a:xfrm>
          <a:prstGeom prst="rect">
            <a:avLst/>
          </a:prstGeom>
        </p:spPr>
      </p:pic>
    </p:spTree>
    <p:extLst>
      <p:ext uri="{BB962C8B-B14F-4D97-AF65-F5344CB8AC3E}">
        <p14:creationId xmlns:p14="http://schemas.microsoft.com/office/powerpoint/2010/main" val="26993713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54D00B-D7D6-A520-2D40-E272CC4D4837}"/>
              </a:ext>
            </a:extLst>
          </p:cNvPr>
          <p:cNvSpPr>
            <a:spLocks noGrp="1"/>
          </p:cNvSpPr>
          <p:nvPr>
            <p:ph type="title"/>
          </p:nvPr>
        </p:nvSpPr>
        <p:spPr/>
        <p:txBody>
          <a:bodyPr/>
          <a:lstStyle/>
          <a:p>
            <a:r>
              <a:rPr lang="en-US"/>
              <a:t>Component 4 v3</a:t>
            </a:r>
          </a:p>
        </p:txBody>
      </p:sp>
      <p:sp>
        <p:nvSpPr>
          <p:cNvPr id="3" name="Text Placeholder 2">
            <a:extLst>
              <a:ext uri="{FF2B5EF4-FFF2-40B4-BE49-F238E27FC236}">
                <a16:creationId xmlns:a16="http://schemas.microsoft.com/office/drawing/2014/main" id="{2A9BA344-9B10-988F-A88C-0690A9429CE7}"/>
              </a:ext>
            </a:extLst>
          </p:cNvPr>
          <p:cNvSpPr>
            <a:spLocks noGrp="1"/>
          </p:cNvSpPr>
          <p:nvPr>
            <p:ph type="body" idx="1"/>
          </p:nvPr>
        </p:nvSpPr>
        <p:spPr/>
        <p:txBody>
          <a:bodyPr/>
          <a:lstStyle/>
          <a:p>
            <a:pPr>
              <a:lnSpc>
                <a:spcPct val="114999"/>
              </a:lnSpc>
            </a:pPr>
            <a:r>
              <a:rPr lang="en-US"/>
              <a:t>Putting text on all the </a:t>
            </a:r>
            <a:r>
              <a:rPr lang="en-US" err="1"/>
              <a:t>htmls</a:t>
            </a:r>
          </a:p>
        </p:txBody>
      </p:sp>
      <p:pic>
        <p:nvPicPr>
          <p:cNvPr id="5" name="Picture 4" descr="A screen shot of a computer&#10;&#10;Description automatically generated">
            <a:extLst>
              <a:ext uri="{FF2B5EF4-FFF2-40B4-BE49-F238E27FC236}">
                <a16:creationId xmlns:a16="http://schemas.microsoft.com/office/drawing/2014/main" id="{43B4E808-FA9E-4E1C-37A7-6FAAB8E4E271}"/>
              </a:ext>
            </a:extLst>
          </p:cNvPr>
          <p:cNvPicPr>
            <a:picLocks noChangeAspect="1"/>
          </p:cNvPicPr>
          <p:nvPr/>
        </p:nvPicPr>
        <p:blipFill>
          <a:blip r:embed="rId2"/>
          <a:stretch>
            <a:fillRect/>
          </a:stretch>
        </p:blipFill>
        <p:spPr>
          <a:xfrm>
            <a:off x="1904999" y="1818728"/>
            <a:ext cx="7239001" cy="2040910"/>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FB1C6686-82C9-01F3-FAAB-FAB51F3C28B6}"/>
              </a:ext>
            </a:extLst>
          </p:cNvPr>
          <p:cNvPicPr>
            <a:picLocks noChangeAspect="1"/>
          </p:cNvPicPr>
          <p:nvPr/>
        </p:nvPicPr>
        <p:blipFill>
          <a:blip r:embed="rId3"/>
          <a:stretch>
            <a:fillRect/>
          </a:stretch>
        </p:blipFill>
        <p:spPr>
          <a:xfrm>
            <a:off x="1802423" y="2192932"/>
            <a:ext cx="9144000" cy="2501445"/>
          </a:xfrm>
          <a:prstGeom prst="rect">
            <a:avLst/>
          </a:prstGeom>
        </p:spPr>
      </p:pic>
      <p:pic>
        <p:nvPicPr>
          <p:cNvPr id="7" name="Picture 6" descr="A screen shot of a computer&#10;&#10;Description automatically generated">
            <a:extLst>
              <a:ext uri="{FF2B5EF4-FFF2-40B4-BE49-F238E27FC236}">
                <a16:creationId xmlns:a16="http://schemas.microsoft.com/office/drawing/2014/main" id="{578C4F14-6A25-9D96-4B00-F858A4AA225A}"/>
              </a:ext>
            </a:extLst>
          </p:cNvPr>
          <p:cNvPicPr>
            <a:picLocks noChangeAspect="1"/>
          </p:cNvPicPr>
          <p:nvPr/>
        </p:nvPicPr>
        <p:blipFill>
          <a:blip r:embed="rId4"/>
          <a:stretch>
            <a:fillRect/>
          </a:stretch>
        </p:blipFill>
        <p:spPr>
          <a:xfrm>
            <a:off x="0" y="1607193"/>
            <a:ext cx="9144000" cy="1929114"/>
          </a:xfrm>
          <a:prstGeom prst="rect">
            <a:avLst/>
          </a:prstGeom>
        </p:spPr>
      </p:pic>
    </p:spTree>
    <p:extLst>
      <p:ext uri="{BB962C8B-B14F-4D97-AF65-F5344CB8AC3E}">
        <p14:creationId xmlns:p14="http://schemas.microsoft.com/office/powerpoint/2010/main" val="871494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5  - Test Plan (?and screenshot)</a:t>
            </a:r>
            <a:endParaRPr/>
          </a:p>
        </p:txBody>
      </p:sp>
      <p:graphicFrame>
        <p:nvGraphicFramePr>
          <p:cNvPr id="79" name="Google Shape;79;p17"/>
          <p:cNvGraphicFramePr/>
          <p:nvPr/>
        </p:nvGraphicFramePr>
        <p:xfrm>
          <a:off x="382475" y="1267725"/>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Signup page</a:t>
                      </a:r>
                      <a:endParaRPr sz="1800"/>
                    </a:p>
                  </a:txBody>
                  <a:tcPr marL="91425" marR="91425" marT="91425" marB="91425"/>
                </a:tc>
                <a:tc>
                  <a:txBody>
                    <a:bodyPr/>
                    <a:lstStyle/>
                    <a:p>
                      <a:pPr marL="0" lvl="0" indent="0" algn="l" rtl="0">
                        <a:spcBef>
                          <a:spcPts val="0"/>
                        </a:spcBef>
                        <a:spcAft>
                          <a:spcPts val="0"/>
                        </a:spcAft>
                        <a:buNone/>
                      </a:pPr>
                      <a:r>
                        <a:rPr lang="en-US" sz="1800"/>
                        <a:t>Should show signup page with email, password, and first name</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40400042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92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5 (Trello screenshot)</a:t>
            </a:r>
            <a:endParaRPr/>
          </a:p>
        </p:txBody>
      </p:sp>
      <p:pic>
        <p:nvPicPr>
          <p:cNvPr id="5" name="Picture 4" descr="A screenshot of a computer&#10;&#10;Description automatically generated">
            <a:extLst>
              <a:ext uri="{FF2B5EF4-FFF2-40B4-BE49-F238E27FC236}">
                <a16:creationId xmlns:a16="http://schemas.microsoft.com/office/drawing/2014/main" id="{D2EF4811-2DF0-6943-6364-4BB2935A34F2}"/>
              </a:ext>
            </a:extLst>
          </p:cNvPr>
          <p:cNvPicPr>
            <a:picLocks noChangeAspect="1"/>
          </p:cNvPicPr>
          <p:nvPr/>
        </p:nvPicPr>
        <p:blipFill>
          <a:blip r:embed="rId3"/>
          <a:stretch>
            <a:fillRect/>
          </a:stretch>
        </p:blipFill>
        <p:spPr>
          <a:xfrm>
            <a:off x="186577" y="700896"/>
            <a:ext cx="7088694" cy="4302425"/>
          </a:xfrm>
          <a:prstGeom prst="rect">
            <a:avLst/>
          </a:prstGeom>
        </p:spPr>
      </p:pic>
    </p:spTree>
    <p:extLst>
      <p:ext uri="{BB962C8B-B14F-4D97-AF65-F5344CB8AC3E}">
        <p14:creationId xmlns:p14="http://schemas.microsoft.com/office/powerpoint/2010/main" val="184476019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D51C4-EB85-8E79-1FF3-42BDE490D100}"/>
              </a:ext>
            </a:extLst>
          </p:cNvPr>
          <p:cNvSpPr>
            <a:spLocks noGrp="1"/>
          </p:cNvSpPr>
          <p:nvPr>
            <p:ph type="title"/>
          </p:nvPr>
        </p:nvSpPr>
        <p:spPr/>
        <p:txBody>
          <a:bodyPr/>
          <a:lstStyle/>
          <a:p>
            <a:r>
              <a:rPr lang="en-US"/>
              <a:t>Component 5 v1</a:t>
            </a:r>
          </a:p>
        </p:txBody>
      </p:sp>
      <p:sp>
        <p:nvSpPr>
          <p:cNvPr id="3" name="Text Placeholder 2">
            <a:extLst>
              <a:ext uri="{FF2B5EF4-FFF2-40B4-BE49-F238E27FC236}">
                <a16:creationId xmlns:a16="http://schemas.microsoft.com/office/drawing/2014/main" id="{FBC21752-7264-B271-5980-CA3BCE33C9C8}"/>
              </a:ext>
            </a:extLst>
          </p:cNvPr>
          <p:cNvSpPr>
            <a:spLocks noGrp="1"/>
          </p:cNvSpPr>
          <p:nvPr>
            <p:ph type="body" idx="1"/>
          </p:nvPr>
        </p:nvSpPr>
        <p:spPr/>
        <p:txBody>
          <a:bodyPr/>
          <a:lstStyle/>
          <a:p>
            <a:r>
              <a:rPr lang="en-US"/>
              <a:t>Email box</a:t>
            </a:r>
          </a:p>
        </p:txBody>
      </p:sp>
      <p:pic>
        <p:nvPicPr>
          <p:cNvPr id="4" name="Picture 3" descr="A screen shot of a computer&#10;&#10;Description automatically generated">
            <a:extLst>
              <a:ext uri="{FF2B5EF4-FFF2-40B4-BE49-F238E27FC236}">
                <a16:creationId xmlns:a16="http://schemas.microsoft.com/office/drawing/2014/main" id="{6FE25996-A494-AA9B-8BE9-75A4606D8A36}"/>
              </a:ext>
            </a:extLst>
          </p:cNvPr>
          <p:cNvPicPr>
            <a:picLocks noChangeAspect="1"/>
          </p:cNvPicPr>
          <p:nvPr/>
        </p:nvPicPr>
        <p:blipFill>
          <a:blip r:embed="rId2"/>
          <a:stretch>
            <a:fillRect/>
          </a:stretch>
        </p:blipFill>
        <p:spPr>
          <a:xfrm>
            <a:off x="1985962" y="1676400"/>
            <a:ext cx="5172075" cy="1790700"/>
          </a:xfrm>
          <a:prstGeom prst="rect">
            <a:avLst/>
          </a:prstGeom>
        </p:spPr>
      </p:pic>
      <p:pic>
        <p:nvPicPr>
          <p:cNvPr id="5" name="Picture 4">
            <a:extLst>
              <a:ext uri="{FF2B5EF4-FFF2-40B4-BE49-F238E27FC236}">
                <a16:creationId xmlns:a16="http://schemas.microsoft.com/office/drawing/2014/main" id="{27AFCD6D-3A2F-18F2-0395-881780B11FC5}"/>
              </a:ext>
            </a:extLst>
          </p:cNvPr>
          <p:cNvPicPr>
            <a:picLocks noChangeAspect="1"/>
          </p:cNvPicPr>
          <p:nvPr/>
        </p:nvPicPr>
        <p:blipFill>
          <a:blip r:embed="rId3"/>
          <a:stretch>
            <a:fillRect/>
          </a:stretch>
        </p:blipFill>
        <p:spPr>
          <a:xfrm>
            <a:off x="-312708" y="3868659"/>
            <a:ext cx="9144000" cy="705787"/>
          </a:xfrm>
          <a:prstGeom prst="rect">
            <a:avLst/>
          </a:prstGeom>
        </p:spPr>
      </p:pic>
    </p:spTree>
    <p:extLst>
      <p:ext uri="{BB962C8B-B14F-4D97-AF65-F5344CB8AC3E}">
        <p14:creationId xmlns:p14="http://schemas.microsoft.com/office/powerpoint/2010/main" val="37757807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72E8FC-AEB5-534E-A610-C3379EA176DE}"/>
              </a:ext>
            </a:extLst>
          </p:cNvPr>
          <p:cNvSpPr>
            <a:spLocks noGrp="1"/>
          </p:cNvSpPr>
          <p:nvPr>
            <p:ph type="title"/>
          </p:nvPr>
        </p:nvSpPr>
        <p:spPr/>
        <p:txBody>
          <a:bodyPr/>
          <a:lstStyle/>
          <a:p>
            <a:r>
              <a:rPr lang="en-NZ"/>
              <a:t>Design Brief</a:t>
            </a:r>
          </a:p>
        </p:txBody>
      </p:sp>
      <p:sp>
        <p:nvSpPr>
          <p:cNvPr id="3" name="Text Placeholder 2">
            <a:extLst>
              <a:ext uri="{FF2B5EF4-FFF2-40B4-BE49-F238E27FC236}">
                <a16:creationId xmlns:a16="http://schemas.microsoft.com/office/drawing/2014/main" id="{59488CD5-FD19-4CC2-CF27-45EEC7969199}"/>
              </a:ext>
            </a:extLst>
          </p:cNvPr>
          <p:cNvSpPr>
            <a:spLocks noGrp="1"/>
          </p:cNvSpPr>
          <p:nvPr>
            <p:ph type="body" idx="1"/>
          </p:nvPr>
        </p:nvSpPr>
        <p:spPr>
          <a:xfrm>
            <a:off x="29760" y="931495"/>
            <a:ext cx="9114960" cy="2402940"/>
          </a:xfrm>
        </p:spPr>
        <p:txBody>
          <a:bodyPr/>
          <a:lstStyle/>
          <a:p>
            <a:pPr marL="114300" indent="0">
              <a:buNone/>
            </a:pPr>
            <a:r>
              <a:rPr lang="en-NZ" dirty="0"/>
              <a:t>Your Specifications: (What you want your outcome to have)</a:t>
            </a:r>
          </a:p>
          <a:p>
            <a:pPr marL="114300" indent="0">
              <a:lnSpc>
                <a:spcPct val="114999"/>
              </a:lnSpc>
              <a:buNone/>
            </a:pPr>
            <a:r>
              <a:rPr lang="en-NZ" dirty="0"/>
              <a:t>my website will be called Notes buddy and should be able to let students create accounts, login, logout, and write notes and be able to delete them.</a:t>
            </a:r>
          </a:p>
          <a:p>
            <a:pPr marL="114300" indent="0">
              <a:buNone/>
            </a:pPr>
            <a:endParaRPr lang="en-NZ"/>
          </a:p>
        </p:txBody>
      </p:sp>
    </p:spTree>
    <p:extLst>
      <p:ext uri="{BB962C8B-B14F-4D97-AF65-F5344CB8AC3E}">
        <p14:creationId xmlns:p14="http://schemas.microsoft.com/office/powerpoint/2010/main" val="13599767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921"/>
            <a:ext cx="8520600" cy="572700"/>
          </a:xfrm>
          <a:prstGeom prst="rect">
            <a:avLst/>
          </a:prstGeom>
        </p:spPr>
        <p:txBody>
          <a:bodyPr spcFirstLastPara="1" wrap="square" lIns="91425" tIns="91425" rIns="91425" bIns="91425" anchor="t" anchorCtr="0">
            <a:noAutofit/>
          </a:bodyPr>
          <a:lstStyle/>
          <a:p>
            <a:r>
              <a:rPr lang="en"/>
              <a:t>Component 5 v1 (Trello screenshot)</a:t>
            </a:r>
            <a:endParaRPr/>
          </a:p>
        </p:txBody>
      </p:sp>
      <p:pic>
        <p:nvPicPr>
          <p:cNvPr id="2" name="Picture 1" descr="A screenshot of a computer&#10;&#10;Description automatically generated">
            <a:extLst>
              <a:ext uri="{FF2B5EF4-FFF2-40B4-BE49-F238E27FC236}">
                <a16:creationId xmlns:a16="http://schemas.microsoft.com/office/drawing/2014/main" id="{39719C46-17AF-1B9E-7BB9-CAA27C4B186C}"/>
              </a:ext>
            </a:extLst>
          </p:cNvPr>
          <p:cNvPicPr>
            <a:picLocks noChangeAspect="1"/>
          </p:cNvPicPr>
          <p:nvPr/>
        </p:nvPicPr>
        <p:blipFill>
          <a:blip r:embed="rId3"/>
          <a:stretch>
            <a:fillRect/>
          </a:stretch>
        </p:blipFill>
        <p:spPr>
          <a:xfrm>
            <a:off x="252413" y="61913"/>
            <a:ext cx="8639175" cy="5019675"/>
          </a:xfrm>
          <a:prstGeom prst="rect">
            <a:avLst/>
          </a:prstGeom>
        </p:spPr>
      </p:pic>
    </p:spTree>
    <p:extLst>
      <p:ext uri="{BB962C8B-B14F-4D97-AF65-F5344CB8AC3E}">
        <p14:creationId xmlns:p14="http://schemas.microsoft.com/office/powerpoint/2010/main" val="13153748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675C4C-7272-1233-C2F1-C5F626144787}"/>
              </a:ext>
            </a:extLst>
          </p:cNvPr>
          <p:cNvSpPr>
            <a:spLocks noGrp="1"/>
          </p:cNvSpPr>
          <p:nvPr>
            <p:ph type="title"/>
          </p:nvPr>
        </p:nvSpPr>
        <p:spPr/>
        <p:txBody>
          <a:bodyPr/>
          <a:lstStyle/>
          <a:p>
            <a:r>
              <a:rPr lang="en-US"/>
              <a:t>Component 5 v2</a:t>
            </a:r>
          </a:p>
        </p:txBody>
      </p:sp>
      <p:sp>
        <p:nvSpPr>
          <p:cNvPr id="3" name="Text Placeholder 2">
            <a:extLst>
              <a:ext uri="{FF2B5EF4-FFF2-40B4-BE49-F238E27FC236}">
                <a16:creationId xmlns:a16="http://schemas.microsoft.com/office/drawing/2014/main" id="{071F6E9F-D92E-2F69-B19F-F8D7D8384D2D}"/>
              </a:ext>
            </a:extLst>
          </p:cNvPr>
          <p:cNvSpPr>
            <a:spLocks noGrp="1"/>
          </p:cNvSpPr>
          <p:nvPr>
            <p:ph type="body" idx="1"/>
          </p:nvPr>
        </p:nvSpPr>
        <p:spPr/>
        <p:txBody>
          <a:bodyPr/>
          <a:lstStyle/>
          <a:p>
            <a:r>
              <a:rPr lang="en-US"/>
              <a:t>First name box</a:t>
            </a:r>
          </a:p>
        </p:txBody>
      </p:sp>
      <p:pic>
        <p:nvPicPr>
          <p:cNvPr id="4" name="Picture 3" descr="A computer screen with white text&#10;&#10;Description automatically generated">
            <a:extLst>
              <a:ext uri="{FF2B5EF4-FFF2-40B4-BE49-F238E27FC236}">
                <a16:creationId xmlns:a16="http://schemas.microsoft.com/office/drawing/2014/main" id="{354D804B-ECA5-3155-10A1-1E3D8608E8E3}"/>
              </a:ext>
            </a:extLst>
          </p:cNvPr>
          <p:cNvPicPr>
            <a:picLocks noChangeAspect="1"/>
          </p:cNvPicPr>
          <p:nvPr/>
        </p:nvPicPr>
        <p:blipFill>
          <a:blip r:embed="rId2"/>
          <a:stretch>
            <a:fillRect/>
          </a:stretch>
        </p:blipFill>
        <p:spPr>
          <a:xfrm>
            <a:off x="4099704" y="5032"/>
            <a:ext cx="5257800" cy="1790700"/>
          </a:xfrm>
          <a:prstGeom prst="rect">
            <a:avLst/>
          </a:prstGeom>
        </p:spPr>
      </p:pic>
      <p:pic>
        <p:nvPicPr>
          <p:cNvPr id="5" name="Picture 4" descr="A screenshot of a login page&#10;&#10;Description automatically generated">
            <a:extLst>
              <a:ext uri="{FF2B5EF4-FFF2-40B4-BE49-F238E27FC236}">
                <a16:creationId xmlns:a16="http://schemas.microsoft.com/office/drawing/2014/main" id="{ABA85EC7-DDF7-FF95-C8AD-3EEF815051B2}"/>
              </a:ext>
            </a:extLst>
          </p:cNvPr>
          <p:cNvPicPr>
            <a:picLocks noChangeAspect="1"/>
          </p:cNvPicPr>
          <p:nvPr/>
        </p:nvPicPr>
        <p:blipFill>
          <a:blip r:embed="rId3"/>
          <a:stretch>
            <a:fillRect/>
          </a:stretch>
        </p:blipFill>
        <p:spPr>
          <a:xfrm>
            <a:off x="307855" y="1681252"/>
            <a:ext cx="7600950" cy="3333750"/>
          </a:xfrm>
          <a:prstGeom prst="rect">
            <a:avLst/>
          </a:prstGeom>
        </p:spPr>
      </p:pic>
    </p:spTree>
    <p:extLst>
      <p:ext uri="{BB962C8B-B14F-4D97-AF65-F5344CB8AC3E}">
        <p14:creationId xmlns:p14="http://schemas.microsoft.com/office/powerpoint/2010/main" val="36708478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921"/>
            <a:ext cx="8520600" cy="572700"/>
          </a:xfrm>
          <a:prstGeom prst="rect">
            <a:avLst/>
          </a:prstGeom>
        </p:spPr>
        <p:txBody>
          <a:bodyPr spcFirstLastPara="1" wrap="square" lIns="91425" tIns="91425" rIns="91425" bIns="91425" anchor="t" anchorCtr="0">
            <a:noAutofit/>
          </a:bodyPr>
          <a:lstStyle/>
          <a:p>
            <a:r>
              <a:rPr lang="en"/>
              <a:t>Component 5 v2 (Trello screenshot)</a:t>
            </a:r>
            <a:endParaRPr/>
          </a:p>
        </p:txBody>
      </p:sp>
      <p:pic>
        <p:nvPicPr>
          <p:cNvPr id="2" name="Picture 1" descr="A screenshot of a computer&#10;&#10;Description automatically generated">
            <a:extLst>
              <a:ext uri="{FF2B5EF4-FFF2-40B4-BE49-F238E27FC236}">
                <a16:creationId xmlns:a16="http://schemas.microsoft.com/office/drawing/2014/main" id="{8770A0A1-203F-691C-941C-C40A4BFA8B0B}"/>
              </a:ext>
            </a:extLst>
          </p:cNvPr>
          <p:cNvPicPr>
            <a:picLocks noChangeAspect="1"/>
          </p:cNvPicPr>
          <p:nvPr/>
        </p:nvPicPr>
        <p:blipFill>
          <a:blip r:embed="rId3"/>
          <a:stretch>
            <a:fillRect/>
          </a:stretch>
        </p:blipFill>
        <p:spPr>
          <a:xfrm>
            <a:off x="315939" y="733245"/>
            <a:ext cx="6646661" cy="4539651"/>
          </a:xfrm>
          <a:prstGeom prst="rect">
            <a:avLst/>
          </a:prstGeom>
        </p:spPr>
      </p:pic>
    </p:spTree>
    <p:extLst>
      <p:ext uri="{BB962C8B-B14F-4D97-AF65-F5344CB8AC3E}">
        <p14:creationId xmlns:p14="http://schemas.microsoft.com/office/powerpoint/2010/main" val="34516261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C5081-0262-5FFC-6FFA-74E4F7572904}"/>
              </a:ext>
            </a:extLst>
          </p:cNvPr>
          <p:cNvSpPr>
            <a:spLocks noGrp="1"/>
          </p:cNvSpPr>
          <p:nvPr>
            <p:ph type="title"/>
          </p:nvPr>
        </p:nvSpPr>
        <p:spPr/>
        <p:txBody>
          <a:bodyPr/>
          <a:lstStyle/>
          <a:p>
            <a:r>
              <a:rPr lang="en-US"/>
              <a:t>Component 5 v3 </a:t>
            </a:r>
          </a:p>
        </p:txBody>
      </p:sp>
      <p:sp>
        <p:nvSpPr>
          <p:cNvPr id="3" name="Text Placeholder 2">
            <a:extLst>
              <a:ext uri="{FF2B5EF4-FFF2-40B4-BE49-F238E27FC236}">
                <a16:creationId xmlns:a16="http://schemas.microsoft.com/office/drawing/2014/main" id="{35AD37E3-CE19-C12D-8FE3-E374D96B69EE}"/>
              </a:ext>
            </a:extLst>
          </p:cNvPr>
          <p:cNvSpPr>
            <a:spLocks noGrp="1"/>
          </p:cNvSpPr>
          <p:nvPr>
            <p:ph type="body" idx="1"/>
          </p:nvPr>
        </p:nvSpPr>
        <p:spPr/>
        <p:txBody>
          <a:bodyPr/>
          <a:lstStyle/>
          <a:p>
            <a:r>
              <a:rPr lang="en-US"/>
              <a:t>Passwords</a:t>
            </a:r>
          </a:p>
        </p:txBody>
      </p:sp>
      <p:pic>
        <p:nvPicPr>
          <p:cNvPr id="4" name="Picture 3">
            <a:extLst>
              <a:ext uri="{FF2B5EF4-FFF2-40B4-BE49-F238E27FC236}">
                <a16:creationId xmlns:a16="http://schemas.microsoft.com/office/drawing/2014/main" id="{42CD6CAB-BF79-AC8F-6713-9DC4107BDE6D}"/>
              </a:ext>
            </a:extLst>
          </p:cNvPr>
          <p:cNvPicPr>
            <a:picLocks noChangeAspect="1"/>
          </p:cNvPicPr>
          <p:nvPr/>
        </p:nvPicPr>
        <p:blipFill>
          <a:blip r:embed="rId2"/>
          <a:stretch>
            <a:fillRect/>
          </a:stretch>
        </p:blipFill>
        <p:spPr>
          <a:xfrm>
            <a:off x="4580178" y="-2336"/>
            <a:ext cx="4566429" cy="2646513"/>
          </a:xfrm>
          <a:prstGeom prst="rect">
            <a:avLst/>
          </a:prstGeom>
        </p:spPr>
      </p:pic>
      <p:pic>
        <p:nvPicPr>
          <p:cNvPr id="5" name="Picture 4" descr="A screenshot of a login form&#10;&#10;Description automatically generated">
            <a:extLst>
              <a:ext uri="{FF2B5EF4-FFF2-40B4-BE49-F238E27FC236}">
                <a16:creationId xmlns:a16="http://schemas.microsoft.com/office/drawing/2014/main" id="{23D6D269-CEEC-33A0-462E-44684F2BA9A3}"/>
              </a:ext>
            </a:extLst>
          </p:cNvPr>
          <p:cNvPicPr>
            <a:picLocks noChangeAspect="1"/>
          </p:cNvPicPr>
          <p:nvPr/>
        </p:nvPicPr>
        <p:blipFill>
          <a:blip r:embed="rId3"/>
          <a:stretch>
            <a:fillRect/>
          </a:stretch>
        </p:blipFill>
        <p:spPr>
          <a:xfrm>
            <a:off x="-148354" y="1531188"/>
            <a:ext cx="4868710" cy="3612312"/>
          </a:xfrm>
          <a:prstGeom prst="rect">
            <a:avLst/>
          </a:prstGeom>
        </p:spPr>
      </p:pic>
    </p:spTree>
    <p:extLst>
      <p:ext uri="{BB962C8B-B14F-4D97-AF65-F5344CB8AC3E}">
        <p14:creationId xmlns:p14="http://schemas.microsoft.com/office/powerpoint/2010/main" val="26816693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921"/>
            <a:ext cx="8520600" cy="572700"/>
          </a:xfrm>
          <a:prstGeom prst="rect">
            <a:avLst/>
          </a:prstGeom>
        </p:spPr>
        <p:txBody>
          <a:bodyPr spcFirstLastPara="1" wrap="square" lIns="91425" tIns="91425" rIns="91425" bIns="91425" anchor="t" anchorCtr="0">
            <a:noAutofit/>
          </a:bodyPr>
          <a:lstStyle/>
          <a:p>
            <a:r>
              <a:rPr lang="en"/>
              <a:t>Component 5 v3 (Trello screenshot)</a:t>
            </a:r>
            <a:endParaRPr/>
          </a:p>
        </p:txBody>
      </p:sp>
      <p:pic>
        <p:nvPicPr>
          <p:cNvPr id="2" name="Picture 1" descr="A screenshot of a computer&#10;&#10;Description automatically generated">
            <a:extLst>
              <a:ext uri="{FF2B5EF4-FFF2-40B4-BE49-F238E27FC236}">
                <a16:creationId xmlns:a16="http://schemas.microsoft.com/office/drawing/2014/main" id="{61C32B10-0493-F656-7D82-CC0FE2188BD2}"/>
              </a:ext>
            </a:extLst>
          </p:cNvPr>
          <p:cNvPicPr>
            <a:picLocks noChangeAspect="1"/>
          </p:cNvPicPr>
          <p:nvPr/>
        </p:nvPicPr>
        <p:blipFill>
          <a:blip r:embed="rId3"/>
          <a:stretch>
            <a:fillRect/>
          </a:stretch>
        </p:blipFill>
        <p:spPr>
          <a:xfrm>
            <a:off x="1325783" y="677825"/>
            <a:ext cx="6306364" cy="4465675"/>
          </a:xfrm>
          <a:prstGeom prst="rect">
            <a:avLst/>
          </a:prstGeom>
        </p:spPr>
      </p:pic>
    </p:spTree>
    <p:extLst>
      <p:ext uri="{BB962C8B-B14F-4D97-AF65-F5344CB8AC3E}">
        <p14:creationId xmlns:p14="http://schemas.microsoft.com/office/powerpoint/2010/main" val="315214643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7E6F37-F95F-64E5-782E-51AE8AC234A3}"/>
              </a:ext>
            </a:extLst>
          </p:cNvPr>
          <p:cNvSpPr>
            <a:spLocks noGrp="1"/>
          </p:cNvSpPr>
          <p:nvPr>
            <p:ph type="title"/>
          </p:nvPr>
        </p:nvSpPr>
        <p:spPr/>
        <p:txBody>
          <a:bodyPr/>
          <a:lstStyle/>
          <a:p>
            <a:r>
              <a:rPr lang="en-US"/>
              <a:t>Component 5 v4</a:t>
            </a:r>
          </a:p>
        </p:txBody>
      </p:sp>
      <p:sp>
        <p:nvSpPr>
          <p:cNvPr id="3" name="Text Placeholder 2">
            <a:extLst>
              <a:ext uri="{FF2B5EF4-FFF2-40B4-BE49-F238E27FC236}">
                <a16:creationId xmlns:a16="http://schemas.microsoft.com/office/drawing/2014/main" id="{A9038C1F-1C0C-97E1-36F1-3AFA3630E36A}"/>
              </a:ext>
            </a:extLst>
          </p:cNvPr>
          <p:cNvSpPr>
            <a:spLocks noGrp="1"/>
          </p:cNvSpPr>
          <p:nvPr>
            <p:ph type="body" idx="1"/>
          </p:nvPr>
        </p:nvSpPr>
        <p:spPr/>
        <p:txBody>
          <a:bodyPr/>
          <a:lstStyle/>
          <a:p>
            <a:r>
              <a:rPr lang="en-US"/>
              <a:t>Sign up button</a:t>
            </a:r>
          </a:p>
        </p:txBody>
      </p:sp>
      <p:pic>
        <p:nvPicPr>
          <p:cNvPr id="4" name="Picture 3" descr="A screenshot of a login form&#10;&#10;Description automatically generated">
            <a:extLst>
              <a:ext uri="{FF2B5EF4-FFF2-40B4-BE49-F238E27FC236}">
                <a16:creationId xmlns:a16="http://schemas.microsoft.com/office/drawing/2014/main" id="{D0AA2B27-5D80-CA49-6A36-23C78D08652D}"/>
              </a:ext>
            </a:extLst>
          </p:cNvPr>
          <p:cNvPicPr>
            <a:picLocks noChangeAspect="1"/>
          </p:cNvPicPr>
          <p:nvPr/>
        </p:nvPicPr>
        <p:blipFill>
          <a:blip r:embed="rId2"/>
          <a:stretch>
            <a:fillRect/>
          </a:stretch>
        </p:blipFill>
        <p:spPr>
          <a:xfrm>
            <a:off x="2931250" y="1153784"/>
            <a:ext cx="5535149" cy="3763274"/>
          </a:xfrm>
          <a:prstGeom prst="rect">
            <a:avLst/>
          </a:prstGeom>
        </p:spPr>
      </p:pic>
      <p:pic>
        <p:nvPicPr>
          <p:cNvPr id="5" name="Picture 4" descr="A black screen with white text&#10;&#10;Description automatically generated">
            <a:extLst>
              <a:ext uri="{FF2B5EF4-FFF2-40B4-BE49-F238E27FC236}">
                <a16:creationId xmlns:a16="http://schemas.microsoft.com/office/drawing/2014/main" id="{FC1DF4A6-D60F-F307-A536-26F991C3C124}"/>
              </a:ext>
            </a:extLst>
          </p:cNvPr>
          <p:cNvPicPr>
            <a:picLocks noChangeAspect="1"/>
          </p:cNvPicPr>
          <p:nvPr/>
        </p:nvPicPr>
        <p:blipFill>
          <a:blip r:embed="rId3"/>
          <a:stretch>
            <a:fillRect/>
          </a:stretch>
        </p:blipFill>
        <p:spPr>
          <a:xfrm>
            <a:off x="3199323" y="3864"/>
            <a:ext cx="5829300" cy="1038225"/>
          </a:xfrm>
          <a:prstGeom prst="rect">
            <a:avLst/>
          </a:prstGeom>
        </p:spPr>
      </p:pic>
    </p:spTree>
    <p:extLst>
      <p:ext uri="{BB962C8B-B14F-4D97-AF65-F5344CB8AC3E}">
        <p14:creationId xmlns:p14="http://schemas.microsoft.com/office/powerpoint/2010/main" val="25377544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2921"/>
            <a:ext cx="8520600" cy="572700"/>
          </a:xfrm>
          <a:prstGeom prst="rect">
            <a:avLst/>
          </a:prstGeom>
        </p:spPr>
        <p:txBody>
          <a:bodyPr spcFirstLastPara="1" wrap="square" lIns="91425" tIns="91425" rIns="91425" bIns="91425" anchor="t" anchorCtr="0">
            <a:noAutofit/>
          </a:bodyPr>
          <a:lstStyle/>
          <a:p>
            <a:r>
              <a:rPr lang="en"/>
              <a:t>Component 5 v4 (Trello screenshot)</a:t>
            </a:r>
            <a:endParaRPr/>
          </a:p>
        </p:txBody>
      </p:sp>
      <p:pic>
        <p:nvPicPr>
          <p:cNvPr id="2" name="Picture 1" descr="A screenshot of a computer&#10;&#10;Description automatically generated">
            <a:extLst>
              <a:ext uri="{FF2B5EF4-FFF2-40B4-BE49-F238E27FC236}">
                <a16:creationId xmlns:a16="http://schemas.microsoft.com/office/drawing/2014/main" id="{19EEB1C2-FA51-54A0-B0DA-9F61C2C1E71F}"/>
              </a:ext>
            </a:extLst>
          </p:cNvPr>
          <p:cNvPicPr>
            <a:picLocks noChangeAspect="1"/>
          </p:cNvPicPr>
          <p:nvPr/>
        </p:nvPicPr>
        <p:blipFill>
          <a:blip r:embed="rId3"/>
          <a:stretch>
            <a:fillRect/>
          </a:stretch>
        </p:blipFill>
        <p:spPr>
          <a:xfrm>
            <a:off x="1351029" y="578146"/>
            <a:ext cx="6029930" cy="4797942"/>
          </a:xfrm>
          <a:prstGeom prst="rect">
            <a:avLst/>
          </a:prstGeom>
        </p:spPr>
      </p:pic>
    </p:spTree>
    <p:extLst>
      <p:ext uri="{BB962C8B-B14F-4D97-AF65-F5344CB8AC3E}">
        <p14:creationId xmlns:p14="http://schemas.microsoft.com/office/powerpoint/2010/main" val="29515534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6  - Test Plan (?and screenshot)</a:t>
            </a:r>
            <a:endParaRPr/>
          </a:p>
        </p:txBody>
      </p:sp>
      <p:graphicFrame>
        <p:nvGraphicFramePr>
          <p:cNvPr id="79" name="Google Shape;79;p17"/>
          <p:cNvGraphicFramePr/>
          <p:nvPr/>
        </p:nvGraphicFramePr>
        <p:xfrm>
          <a:off x="382475" y="126772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Login page</a:t>
                      </a:r>
                      <a:endParaRPr sz="1800"/>
                    </a:p>
                  </a:txBody>
                  <a:tcPr marL="91425" marR="91425" marT="91425" marB="91425"/>
                </a:tc>
                <a:tc>
                  <a:txBody>
                    <a:bodyPr/>
                    <a:lstStyle/>
                    <a:p>
                      <a:pPr marL="0" lvl="0" indent="0" algn="l" rtl="0">
                        <a:spcBef>
                          <a:spcPts val="0"/>
                        </a:spcBef>
                        <a:spcAft>
                          <a:spcPts val="0"/>
                        </a:spcAft>
                        <a:buNone/>
                      </a:pPr>
                      <a:r>
                        <a:rPr lang="en-US" sz="1800"/>
                        <a:t>Login page should be displayed – showing email and password, and should take to a new page</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2426821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14653" y="2921"/>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Component 6 (Trello screenshot)</a:t>
            </a:r>
            <a:endParaRPr/>
          </a:p>
        </p:txBody>
      </p:sp>
      <p:pic>
        <p:nvPicPr>
          <p:cNvPr id="3" name="Picture 2" descr="A screenshot of a computer&#10;&#10;Description automatically generated">
            <a:extLst>
              <a:ext uri="{FF2B5EF4-FFF2-40B4-BE49-F238E27FC236}">
                <a16:creationId xmlns:a16="http://schemas.microsoft.com/office/drawing/2014/main" id="{B0737267-5DC5-0C57-FD70-33FDFA8E794C}"/>
              </a:ext>
            </a:extLst>
          </p:cNvPr>
          <p:cNvPicPr>
            <a:picLocks noChangeAspect="1"/>
          </p:cNvPicPr>
          <p:nvPr/>
        </p:nvPicPr>
        <p:blipFill>
          <a:blip r:embed="rId3"/>
          <a:stretch>
            <a:fillRect/>
          </a:stretch>
        </p:blipFill>
        <p:spPr>
          <a:xfrm>
            <a:off x="643614" y="657764"/>
            <a:ext cx="5333546" cy="4323991"/>
          </a:xfrm>
          <a:prstGeom prst="rect">
            <a:avLst/>
          </a:prstGeom>
        </p:spPr>
      </p:pic>
    </p:spTree>
    <p:extLst>
      <p:ext uri="{BB962C8B-B14F-4D97-AF65-F5344CB8AC3E}">
        <p14:creationId xmlns:p14="http://schemas.microsoft.com/office/powerpoint/2010/main" val="324013505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BF34AE-EEC4-5CCC-8870-485AD4E09842}"/>
              </a:ext>
            </a:extLst>
          </p:cNvPr>
          <p:cNvSpPr>
            <a:spLocks noGrp="1"/>
          </p:cNvSpPr>
          <p:nvPr>
            <p:ph type="title"/>
          </p:nvPr>
        </p:nvSpPr>
        <p:spPr/>
        <p:txBody>
          <a:bodyPr/>
          <a:lstStyle/>
          <a:p>
            <a:r>
              <a:rPr lang="en-US"/>
              <a:t>Component 6 v1</a:t>
            </a:r>
          </a:p>
        </p:txBody>
      </p:sp>
      <p:sp>
        <p:nvSpPr>
          <p:cNvPr id="3" name="Text Placeholder 2">
            <a:extLst>
              <a:ext uri="{FF2B5EF4-FFF2-40B4-BE49-F238E27FC236}">
                <a16:creationId xmlns:a16="http://schemas.microsoft.com/office/drawing/2014/main" id="{3E5F0C37-D967-1B0A-1C5F-35020C27A66A}"/>
              </a:ext>
            </a:extLst>
          </p:cNvPr>
          <p:cNvSpPr>
            <a:spLocks noGrp="1"/>
          </p:cNvSpPr>
          <p:nvPr>
            <p:ph type="body" idx="1"/>
          </p:nvPr>
        </p:nvSpPr>
        <p:spPr/>
        <p:txBody>
          <a:bodyPr/>
          <a:lstStyle/>
          <a:p>
            <a:r>
              <a:rPr lang="en-US"/>
              <a:t>Login page – simple as all needed to do was copy and paste from signup and just change a few words</a:t>
            </a:r>
          </a:p>
        </p:txBody>
      </p:sp>
      <p:pic>
        <p:nvPicPr>
          <p:cNvPr id="4" name="Picture 3" descr="A screenshot of a login page&#10;&#10;Description automatically generated">
            <a:extLst>
              <a:ext uri="{FF2B5EF4-FFF2-40B4-BE49-F238E27FC236}">
                <a16:creationId xmlns:a16="http://schemas.microsoft.com/office/drawing/2014/main" id="{A1D9B444-5A77-26CB-1C77-6703446985F7}"/>
              </a:ext>
            </a:extLst>
          </p:cNvPr>
          <p:cNvPicPr>
            <a:picLocks noChangeAspect="1"/>
          </p:cNvPicPr>
          <p:nvPr/>
        </p:nvPicPr>
        <p:blipFill>
          <a:blip r:embed="rId2"/>
          <a:stretch>
            <a:fillRect/>
          </a:stretch>
        </p:blipFill>
        <p:spPr>
          <a:xfrm>
            <a:off x="161745" y="1902088"/>
            <a:ext cx="4410256" cy="3237136"/>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07BE9980-DC9F-11C2-A7A4-D78964E7B7EE}"/>
              </a:ext>
            </a:extLst>
          </p:cNvPr>
          <p:cNvPicPr>
            <a:picLocks noChangeAspect="1"/>
          </p:cNvPicPr>
          <p:nvPr/>
        </p:nvPicPr>
        <p:blipFill>
          <a:blip r:embed="rId3"/>
          <a:stretch>
            <a:fillRect/>
          </a:stretch>
        </p:blipFill>
        <p:spPr>
          <a:xfrm>
            <a:off x="4719906" y="1700391"/>
            <a:ext cx="4265404" cy="3144510"/>
          </a:xfrm>
          <a:prstGeom prst="rect">
            <a:avLst/>
          </a:prstGeom>
        </p:spPr>
      </p:pic>
    </p:spTree>
    <p:extLst>
      <p:ext uri="{BB962C8B-B14F-4D97-AF65-F5344CB8AC3E}">
        <p14:creationId xmlns:p14="http://schemas.microsoft.com/office/powerpoint/2010/main" val="1054058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093648-C632-6C03-0482-C029FFBCEE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188D3-489A-620B-3DFA-C21269742457}"/>
              </a:ext>
            </a:extLst>
          </p:cNvPr>
          <p:cNvSpPr>
            <a:spLocks noGrp="1"/>
          </p:cNvSpPr>
          <p:nvPr>
            <p:ph type="title"/>
          </p:nvPr>
        </p:nvSpPr>
        <p:spPr/>
        <p:txBody>
          <a:bodyPr/>
          <a:lstStyle/>
          <a:p>
            <a:r>
              <a:rPr lang="en-NZ"/>
              <a:t>Design Brief</a:t>
            </a:r>
          </a:p>
        </p:txBody>
      </p:sp>
      <p:sp>
        <p:nvSpPr>
          <p:cNvPr id="3" name="Text Placeholder 2">
            <a:extLst>
              <a:ext uri="{FF2B5EF4-FFF2-40B4-BE49-F238E27FC236}">
                <a16:creationId xmlns:a16="http://schemas.microsoft.com/office/drawing/2014/main" id="{F59A9524-14FD-9AEF-01EC-B89C7EB5404B}"/>
              </a:ext>
            </a:extLst>
          </p:cNvPr>
          <p:cNvSpPr>
            <a:spLocks noGrp="1"/>
          </p:cNvSpPr>
          <p:nvPr>
            <p:ph type="body" idx="1"/>
          </p:nvPr>
        </p:nvSpPr>
        <p:spPr/>
        <p:txBody>
          <a:bodyPr/>
          <a:lstStyle/>
          <a:p>
            <a:pPr marL="114300" indent="0">
              <a:buNone/>
            </a:pPr>
            <a:r>
              <a:rPr lang="en-NZ" dirty="0"/>
              <a:t>Client/Stakeholder specifications:(What your stakeholders want the outcome to have)</a:t>
            </a:r>
          </a:p>
          <a:p>
            <a:pPr marL="114300" indent="0">
              <a:lnSpc>
                <a:spcPct val="114999"/>
              </a:lnSpc>
              <a:buNone/>
            </a:pPr>
            <a:r>
              <a:rPr lang="en-NZ" dirty="0"/>
              <a:t>My client/stakeholder wants a fully functional website that allows students and teachers to store notes safely.</a:t>
            </a:r>
          </a:p>
          <a:p>
            <a:pPr marL="114300" indent="0">
              <a:buNone/>
            </a:pPr>
            <a:endParaRPr lang="en-NZ"/>
          </a:p>
          <a:p>
            <a:pPr marL="114300" indent="0">
              <a:buNone/>
            </a:pPr>
            <a:endParaRPr lang="en-NZ"/>
          </a:p>
        </p:txBody>
      </p:sp>
    </p:spTree>
    <p:extLst>
      <p:ext uri="{BB962C8B-B14F-4D97-AF65-F5344CB8AC3E}">
        <p14:creationId xmlns:p14="http://schemas.microsoft.com/office/powerpoint/2010/main" val="110349235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7  - Test Plan (?and screenshot)</a:t>
            </a:r>
            <a:endParaRPr/>
          </a:p>
        </p:txBody>
      </p:sp>
      <p:graphicFrame>
        <p:nvGraphicFramePr>
          <p:cNvPr id="79" name="Google Shape;79;p17"/>
          <p:cNvGraphicFramePr/>
          <p:nvPr/>
        </p:nvGraphicFramePr>
        <p:xfrm>
          <a:off x="382475" y="1267725"/>
          <a:ext cx="8520600" cy="14629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396200">
                <a:tc>
                  <a:txBody>
                    <a:bodyPr/>
                    <a:lstStyle/>
                    <a:p>
                      <a:pPr marL="0" lvl="0" indent="0" algn="l" rtl="0">
                        <a:spcBef>
                          <a:spcPts val="0"/>
                        </a:spcBef>
                        <a:spcAft>
                          <a:spcPts val="0"/>
                        </a:spcAft>
                        <a:buNone/>
                      </a:pPr>
                      <a:r>
                        <a:rPr lang="en-US" sz="1800"/>
                        <a:t>HTTP requests &amp; Handling post requests, and messages flashing</a:t>
                      </a:r>
                      <a:endParaRPr sz="1800"/>
                    </a:p>
                  </a:txBody>
                  <a:tcPr marL="91425" marR="91425" marT="91425" marB="91425"/>
                </a:tc>
                <a:tc>
                  <a:txBody>
                    <a:bodyPr/>
                    <a:lstStyle/>
                    <a:p>
                      <a:pPr marL="0" lvl="0" indent="0" algn="l" rtl="0">
                        <a:spcBef>
                          <a:spcPts val="0"/>
                        </a:spcBef>
                        <a:spcAft>
                          <a:spcPts val="0"/>
                        </a:spcAft>
                        <a:buNone/>
                      </a:pPr>
                      <a:r>
                        <a:rPr lang="en-US" sz="1800"/>
                        <a:t>Website can run properly (should not show "method not allowed") should instead show if error is faced</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403204032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7 (Trello screenshot)</a:t>
            </a:r>
            <a:endParaRPr/>
          </a:p>
        </p:txBody>
      </p:sp>
      <p:pic>
        <p:nvPicPr>
          <p:cNvPr id="3" name="Picture 2" descr="A screenshot of a computer&#10;&#10;Description automatically generated">
            <a:extLst>
              <a:ext uri="{FF2B5EF4-FFF2-40B4-BE49-F238E27FC236}">
                <a16:creationId xmlns:a16="http://schemas.microsoft.com/office/drawing/2014/main" id="{5984D4F2-23B2-435C-4598-0533A61E1A69}"/>
              </a:ext>
            </a:extLst>
          </p:cNvPr>
          <p:cNvPicPr>
            <a:picLocks noChangeAspect="1"/>
          </p:cNvPicPr>
          <p:nvPr/>
        </p:nvPicPr>
        <p:blipFill>
          <a:blip r:embed="rId3"/>
          <a:stretch>
            <a:fillRect/>
          </a:stretch>
        </p:blipFill>
        <p:spPr>
          <a:xfrm>
            <a:off x="2732644" y="874464"/>
            <a:ext cx="4773515" cy="4103784"/>
          </a:xfrm>
          <a:prstGeom prst="rect">
            <a:avLst/>
          </a:prstGeom>
        </p:spPr>
      </p:pic>
    </p:spTree>
    <p:extLst>
      <p:ext uri="{BB962C8B-B14F-4D97-AF65-F5344CB8AC3E}">
        <p14:creationId xmlns:p14="http://schemas.microsoft.com/office/powerpoint/2010/main" val="23454512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D75F9D-EFA4-AF58-90D0-D938CCBCC948}"/>
              </a:ext>
            </a:extLst>
          </p:cNvPr>
          <p:cNvSpPr>
            <a:spLocks noGrp="1"/>
          </p:cNvSpPr>
          <p:nvPr>
            <p:ph type="title"/>
          </p:nvPr>
        </p:nvSpPr>
        <p:spPr/>
        <p:txBody>
          <a:bodyPr/>
          <a:lstStyle/>
          <a:p>
            <a:r>
              <a:rPr lang="en-US"/>
              <a:t>Component 7 v1</a:t>
            </a:r>
          </a:p>
        </p:txBody>
      </p:sp>
      <p:sp>
        <p:nvSpPr>
          <p:cNvPr id="3" name="Text Placeholder 2">
            <a:extLst>
              <a:ext uri="{FF2B5EF4-FFF2-40B4-BE49-F238E27FC236}">
                <a16:creationId xmlns:a16="http://schemas.microsoft.com/office/drawing/2014/main" id="{85C951A2-1753-98C9-412D-3109657E2122}"/>
              </a:ext>
            </a:extLst>
          </p:cNvPr>
          <p:cNvSpPr>
            <a:spLocks noGrp="1"/>
          </p:cNvSpPr>
          <p:nvPr>
            <p:ph type="body" idx="1"/>
          </p:nvPr>
        </p:nvSpPr>
        <p:spPr/>
        <p:txBody>
          <a:bodyPr/>
          <a:lstStyle/>
          <a:p>
            <a:r>
              <a:rPr lang="en-US">
                <a:solidFill>
                  <a:srgbClr val="000000"/>
                </a:solidFill>
              </a:rPr>
              <a:t>HTTP requests &amp; Handling post requests</a:t>
            </a:r>
            <a:endParaRPr lang="en-US">
              <a:solidFill>
                <a:srgbClr val="595959"/>
              </a:solidFill>
            </a:endParaRPr>
          </a:p>
          <a:p>
            <a:pPr>
              <a:lnSpc>
                <a:spcPct val="114999"/>
              </a:lnSpc>
            </a:pPr>
            <a:r>
              <a:rPr lang="en-US">
                <a:solidFill>
                  <a:srgbClr val="000000"/>
                </a:solidFill>
              </a:rPr>
              <a:t>Now it will no longer show </a:t>
            </a:r>
          </a:p>
          <a:p>
            <a:pPr>
              <a:lnSpc>
                <a:spcPct val="114999"/>
              </a:lnSpc>
            </a:pPr>
            <a:r>
              <a:rPr lang="en-US">
                <a:solidFill>
                  <a:srgbClr val="000000"/>
                </a:solidFill>
              </a:rPr>
              <a:t>(method now allowed)</a:t>
            </a:r>
          </a:p>
          <a:p>
            <a:pPr>
              <a:lnSpc>
                <a:spcPct val="114999"/>
              </a:lnSpc>
            </a:pPr>
            <a:r>
              <a:rPr lang="en-US">
                <a:solidFill>
                  <a:srgbClr val="000000"/>
                </a:solidFill>
              </a:rPr>
              <a:t>Will not just do nothing, </a:t>
            </a:r>
          </a:p>
          <a:p>
            <a:pPr>
              <a:lnSpc>
                <a:spcPct val="114999"/>
              </a:lnSpc>
            </a:pPr>
            <a:r>
              <a:rPr lang="en-US">
                <a:solidFill>
                  <a:srgbClr val="000000"/>
                </a:solidFill>
              </a:rPr>
              <a:t>until we do message flashing</a:t>
            </a:r>
          </a:p>
        </p:txBody>
      </p:sp>
      <p:pic>
        <p:nvPicPr>
          <p:cNvPr id="4" name="Picture 3" descr="A computer screen shot of a program&#10;&#10;Description automatically generated">
            <a:extLst>
              <a:ext uri="{FF2B5EF4-FFF2-40B4-BE49-F238E27FC236}">
                <a16:creationId xmlns:a16="http://schemas.microsoft.com/office/drawing/2014/main" id="{F0010569-2239-3D2A-CCBF-3425D99D4C17}"/>
              </a:ext>
            </a:extLst>
          </p:cNvPr>
          <p:cNvPicPr>
            <a:picLocks noChangeAspect="1"/>
          </p:cNvPicPr>
          <p:nvPr/>
        </p:nvPicPr>
        <p:blipFill>
          <a:blip r:embed="rId2"/>
          <a:stretch>
            <a:fillRect/>
          </a:stretch>
        </p:blipFill>
        <p:spPr>
          <a:xfrm>
            <a:off x="5479320" y="0"/>
            <a:ext cx="3749399" cy="5143500"/>
          </a:xfrm>
          <a:prstGeom prst="rect">
            <a:avLst/>
          </a:prstGeom>
        </p:spPr>
      </p:pic>
    </p:spTree>
    <p:extLst>
      <p:ext uri="{BB962C8B-B14F-4D97-AF65-F5344CB8AC3E}">
        <p14:creationId xmlns:p14="http://schemas.microsoft.com/office/powerpoint/2010/main" val="90265957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7 v1 (Trello screenshot)</a:t>
            </a:r>
            <a:endParaRPr/>
          </a:p>
        </p:txBody>
      </p:sp>
      <p:pic>
        <p:nvPicPr>
          <p:cNvPr id="2" name="Picture 1" descr="A screenshot of a computer&#10;&#10;Description automatically generated">
            <a:extLst>
              <a:ext uri="{FF2B5EF4-FFF2-40B4-BE49-F238E27FC236}">
                <a16:creationId xmlns:a16="http://schemas.microsoft.com/office/drawing/2014/main" id="{4CE86D93-1B1D-9288-CF9C-0EB0792B0D24}"/>
              </a:ext>
            </a:extLst>
          </p:cNvPr>
          <p:cNvPicPr>
            <a:picLocks noChangeAspect="1"/>
          </p:cNvPicPr>
          <p:nvPr/>
        </p:nvPicPr>
        <p:blipFill>
          <a:blip r:embed="rId3"/>
          <a:stretch>
            <a:fillRect/>
          </a:stretch>
        </p:blipFill>
        <p:spPr>
          <a:xfrm>
            <a:off x="3849862" y="902006"/>
            <a:ext cx="4453258" cy="4007386"/>
          </a:xfrm>
          <a:prstGeom prst="rect">
            <a:avLst/>
          </a:prstGeom>
        </p:spPr>
      </p:pic>
    </p:spTree>
    <p:extLst>
      <p:ext uri="{BB962C8B-B14F-4D97-AF65-F5344CB8AC3E}">
        <p14:creationId xmlns:p14="http://schemas.microsoft.com/office/powerpoint/2010/main" val="245562188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A8859-B83C-8E1E-8E3F-F8E0DFDFE31D}"/>
              </a:ext>
            </a:extLst>
          </p:cNvPr>
          <p:cNvSpPr>
            <a:spLocks noGrp="1"/>
          </p:cNvSpPr>
          <p:nvPr>
            <p:ph type="title"/>
          </p:nvPr>
        </p:nvSpPr>
        <p:spPr>
          <a:xfrm>
            <a:off x="311700" y="164666"/>
            <a:ext cx="8520600" cy="572700"/>
          </a:xfrm>
        </p:spPr>
        <p:txBody>
          <a:bodyPr/>
          <a:lstStyle/>
          <a:p>
            <a:r>
              <a:rPr lang="en-US"/>
              <a:t>Component 7 v2</a:t>
            </a:r>
          </a:p>
        </p:txBody>
      </p:sp>
      <p:sp>
        <p:nvSpPr>
          <p:cNvPr id="3" name="Text Placeholder 2">
            <a:extLst>
              <a:ext uri="{FF2B5EF4-FFF2-40B4-BE49-F238E27FC236}">
                <a16:creationId xmlns:a16="http://schemas.microsoft.com/office/drawing/2014/main" id="{DB45E6B7-0CAE-A7F6-6426-B25DE585A66E}"/>
              </a:ext>
            </a:extLst>
          </p:cNvPr>
          <p:cNvSpPr>
            <a:spLocks noGrp="1"/>
          </p:cNvSpPr>
          <p:nvPr>
            <p:ph type="body" idx="1"/>
          </p:nvPr>
        </p:nvSpPr>
        <p:spPr/>
        <p:txBody>
          <a:bodyPr/>
          <a:lstStyle/>
          <a:p>
            <a:r>
              <a:rPr lang="en-US"/>
              <a:t>Messages flashing</a:t>
            </a:r>
          </a:p>
          <a:p>
            <a:pPr>
              <a:lnSpc>
                <a:spcPct val="114999"/>
              </a:lnSpc>
            </a:pPr>
            <a:endParaRPr lang="en-US"/>
          </a:p>
        </p:txBody>
      </p:sp>
      <p:pic>
        <p:nvPicPr>
          <p:cNvPr id="4" name="Picture 3" descr="A computer screen shot of a program&#10;&#10;Description automatically generated">
            <a:extLst>
              <a:ext uri="{FF2B5EF4-FFF2-40B4-BE49-F238E27FC236}">
                <a16:creationId xmlns:a16="http://schemas.microsoft.com/office/drawing/2014/main" id="{D836774D-08E4-5F76-3AFC-9116608C2420}"/>
              </a:ext>
            </a:extLst>
          </p:cNvPr>
          <p:cNvPicPr>
            <a:picLocks noChangeAspect="1"/>
          </p:cNvPicPr>
          <p:nvPr/>
        </p:nvPicPr>
        <p:blipFill>
          <a:blip r:embed="rId2"/>
          <a:stretch>
            <a:fillRect/>
          </a:stretch>
        </p:blipFill>
        <p:spPr>
          <a:xfrm>
            <a:off x="5226426" y="2576872"/>
            <a:ext cx="4002118" cy="2868823"/>
          </a:xfrm>
          <a:prstGeom prst="rect">
            <a:avLst/>
          </a:prstGeom>
        </p:spPr>
      </p:pic>
      <p:pic>
        <p:nvPicPr>
          <p:cNvPr id="5" name="Picture 4" descr="A screen shot of a computer code&#10;&#10;Description automatically generated">
            <a:extLst>
              <a:ext uri="{FF2B5EF4-FFF2-40B4-BE49-F238E27FC236}">
                <a16:creationId xmlns:a16="http://schemas.microsoft.com/office/drawing/2014/main" id="{AEBFC793-C91E-5241-BD13-67DA04E89F87}"/>
              </a:ext>
            </a:extLst>
          </p:cNvPr>
          <p:cNvPicPr>
            <a:picLocks noChangeAspect="1"/>
          </p:cNvPicPr>
          <p:nvPr/>
        </p:nvPicPr>
        <p:blipFill>
          <a:blip r:embed="rId3"/>
          <a:stretch>
            <a:fillRect/>
          </a:stretch>
        </p:blipFill>
        <p:spPr>
          <a:xfrm>
            <a:off x="5413883" y="-2067"/>
            <a:ext cx="3729308" cy="2581275"/>
          </a:xfrm>
          <a:prstGeom prst="rect">
            <a:avLst/>
          </a:prstGeom>
        </p:spPr>
      </p:pic>
    </p:spTree>
    <p:extLst>
      <p:ext uri="{BB962C8B-B14F-4D97-AF65-F5344CB8AC3E}">
        <p14:creationId xmlns:p14="http://schemas.microsoft.com/office/powerpoint/2010/main" val="42644928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909AB-9D6D-C5C9-DD17-A13EE4C4AD10}"/>
              </a:ext>
            </a:extLst>
          </p:cNvPr>
          <p:cNvSpPr>
            <a:spLocks noGrp="1"/>
          </p:cNvSpPr>
          <p:nvPr>
            <p:ph type="title"/>
          </p:nvPr>
        </p:nvSpPr>
        <p:spPr>
          <a:xfrm>
            <a:off x="39241" y="-213"/>
            <a:ext cx="8600344" cy="320177"/>
          </a:xfrm>
        </p:spPr>
        <p:txBody>
          <a:bodyPr/>
          <a:lstStyle/>
          <a:p>
            <a:r>
              <a:rPr lang="en-US" sz="2000"/>
              <a:t>Messages flashing examples</a:t>
            </a:r>
          </a:p>
        </p:txBody>
      </p:sp>
      <p:sp>
        <p:nvSpPr>
          <p:cNvPr id="3" name="Text Placeholder 2">
            <a:extLst>
              <a:ext uri="{FF2B5EF4-FFF2-40B4-BE49-F238E27FC236}">
                <a16:creationId xmlns:a16="http://schemas.microsoft.com/office/drawing/2014/main" id="{B5702ADC-1922-022D-3B52-9AFD6CA52E4C}"/>
              </a:ext>
            </a:extLst>
          </p:cNvPr>
          <p:cNvSpPr>
            <a:spLocks noGrp="1"/>
          </p:cNvSpPr>
          <p:nvPr>
            <p:ph type="body" idx="1"/>
          </p:nvPr>
        </p:nvSpPr>
        <p:spPr/>
        <p:txBody>
          <a:bodyPr/>
          <a:lstStyle/>
          <a:p>
            <a:endParaRPr lang="en-US"/>
          </a:p>
        </p:txBody>
      </p:sp>
      <p:pic>
        <p:nvPicPr>
          <p:cNvPr id="4" name="Picture 3" descr="A close up of a sign up&#10;&#10;Description automatically generated">
            <a:extLst>
              <a:ext uri="{FF2B5EF4-FFF2-40B4-BE49-F238E27FC236}">
                <a16:creationId xmlns:a16="http://schemas.microsoft.com/office/drawing/2014/main" id="{E93C8A5F-1D71-0CBD-4160-33F50E1E6E91}"/>
              </a:ext>
            </a:extLst>
          </p:cNvPr>
          <p:cNvPicPr>
            <a:picLocks noChangeAspect="1"/>
          </p:cNvPicPr>
          <p:nvPr/>
        </p:nvPicPr>
        <p:blipFill>
          <a:blip r:embed="rId2"/>
          <a:stretch>
            <a:fillRect/>
          </a:stretch>
        </p:blipFill>
        <p:spPr>
          <a:xfrm>
            <a:off x="91595" y="4315793"/>
            <a:ext cx="8867775" cy="923925"/>
          </a:xfrm>
          <a:prstGeom prst="rect">
            <a:avLst/>
          </a:prstGeom>
        </p:spPr>
      </p:pic>
      <p:pic>
        <p:nvPicPr>
          <p:cNvPr id="5" name="Picture 4" descr="A pink and black text&#10;&#10;Description automatically generated">
            <a:extLst>
              <a:ext uri="{FF2B5EF4-FFF2-40B4-BE49-F238E27FC236}">
                <a16:creationId xmlns:a16="http://schemas.microsoft.com/office/drawing/2014/main" id="{72B10A35-F569-A43E-3502-6E01D3B9FC5E}"/>
              </a:ext>
            </a:extLst>
          </p:cNvPr>
          <p:cNvPicPr>
            <a:picLocks noChangeAspect="1"/>
          </p:cNvPicPr>
          <p:nvPr/>
        </p:nvPicPr>
        <p:blipFill>
          <a:blip r:embed="rId3"/>
          <a:stretch>
            <a:fillRect/>
          </a:stretch>
        </p:blipFill>
        <p:spPr>
          <a:xfrm>
            <a:off x="90488" y="2176462"/>
            <a:ext cx="8963025" cy="790575"/>
          </a:xfrm>
          <a:prstGeom prst="rect">
            <a:avLst/>
          </a:prstGeom>
        </p:spPr>
      </p:pic>
      <p:pic>
        <p:nvPicPr>
          <p:cNvPr id="6" name="Picture 5" descr="A pink and white background&#10;&#10;Description automatically generated">
            <a:extLst>
              <a:ext uri="{FF2B5EF4-FFF2-40B4-BE49-F238E27FC236}">
                <a16:creationId xmlns:a16="http://schemas.microsoft.com/office/drawing/2014/main" id="{00AFEB39-ABB9-4E01-680E-70B72F811917}"/>
              </a:ext>
            </a:extLst>
          </p:cNvPr>
          <p:cNvPicPr>
            <a:picLocks noChangeAspect="1"/>
          </p:cNvPicPr>
          <p:nvPr/>
        </p:nvPicPr>
        <p:blipFill>
          <a:blip r:embed="rId4"/>
          <a:stretch>
            <a:fillRect/>
          </a:stretch>
        </p:blipFill>
        <p:spPr>
          <a:xfrm>
            <a:off x="91065" y="473974"/>
            <a:ext cx="9124950" cy="676275"/>
          </a:xfrm>
          <a:prstGeom prst="rect">
            <a:avLst/>
          </a:prstGeom>
        </p:spPr>
      </p:pic>
      <p:pic>
        <p:nvPicPr>
          <p:cNvPr id="7" name="Picture 6" descr="A pink and white background&#10;&#10;Description automatically generated">
            <a:extLst>
              <a:ext uri="{FF2B5EF4-FFF2-40B4-BE49-F238E27FC236}">
                <a16:creationId xmlns:a16="http://schemas.microsoft.com/office/drawing/2014/main" id="{15FEB982-D618-58A1-A8D7-BCC88C2ECA45}"/>
              </a:ext>
            </a:extLst>
          </p:cNvPr>
          <p:cNvPicPr>
            <a:picLocks noChangeAspect="1"/>
          </p:cNvPicPr>
          <p:nvPr/>
        </p:nvPicPr>
        <p:blipFill>
          <a:blip r:embed="rId5"/>
          <a:stretch>
            <a:fillRect/>
          </a:stretch>
        </p:blipFill>
        <p:spPr>
          <a:xfrm>
            <a:off x="-86264" y="2959276"/>
            <a:ext cx="9144000" cy="799267"/>
          </a:xfrm>
          <a:prstGeom prst="rect">
            <a:avLst/>
          </a:prstGeom>
        </p:spPr>
      </p:pic>
      <p:pic>
        <p:nvPicPr>
          <p:cNvPr id="8" name="Picture 7" descr="A close up of a sign&#10;&#10;Description automatically generated">
            <a:extLst>
              <a:ext uri="{FF2B5EF4-FFF2-40B4-BE49-F238E27FC236}">
                <a16:creationId xmlns:a16="http://schemas.microsoft.com/office/drawing/2014/main" id="{AC8C9A0C-585C-4133-1AFF-E2CFA0540295}"/>
              </a:ext>
            </a:extLst>
          </p:cNvPr>
          <p:cNvPicPr>
            <a:picLocks noChangeAspect="1"/>
          </p:cNvPicPr>
          <p:nvPr/>
        </p:nvPicPr>
        <p:blipFill>
          <a:blip r:embed="rId6"/>
          <a:stretch>
            <a:fillRect/>
          </a:stretch>
        </p:blipFill>
        <p:spPr>
          <a:xfrm>
            <a:off x="86611" y="1150088"/>
            <a:ext cx="9010650" cy="876300"/>
          </a:xfrm>
          <a:prstGeom prst="rect">
            <a:avLst/>
          </a:prstGeom>
        </p:spPr>
      </p:pic>
    </p:spTree>
    <p:extLst>
      <p:ext uri="{BB962C8B-B14F-4D97-AF65-F5344CB8AC3E}">
        <p14:creationId xmlns:p14="http://schemas.microsoft.com/office/powerpoint/2010/main" val="20324624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F3CA1-7B42-DBAF-1AE3-48C5219D849A}"/>
              </a:ext>
            </a:extLst>
          </p:cNvPr>
          <p:cNvSpPr>
            <a:spLocks noGrp="1"/>
          </p:cNvSpPr>
          <p:nvPr>
            <p:ph type="title"/>
          </p:nvPr>
        </p:nvSpPr>
        <p:spPr/>
        <p:txBody>
          <a:bodyPr/>
          <a:lstStyle/>
          <a:p>
            <a:r>
              <a:rPr lang="en-US"/>
              <a:t>Errors faced</a:t>
            </a:r>
          </a:p>
        </p:txBody>
      </p:sp>
      <p:sp>
        <p:nvSpPr>
          <p:cNvPr id="3" name="Text Placeholder 2">
            <a:extLst>
              <a:ext uri="{FF2B5EF4-FFF2-40B4-BE49-F238E27FC236}">
                <a16:creationId xmlns:a16="http://schemas.microsoft.com/office/drawing/2014/main" id="{242F0E7D-9A7A-41FF-40B8-CEC2C42D28C7}"/>
              </a:ext>
            </a:extLst>
          </p:cNvPr>
          <p:cNvSpPr>
            <a:spLocks noGrp="1"/>
          </p:cNvSpPr>
          <p:nvPr>
            <p:ph type="body" idx="1"/>
          </p:nvPr>
        </p:nvSpPr>
        <p:spPr/>
        <p:txBody>
          <a:bodyPr/>
          <a:lstStyle/>
          <a:p>
            <a:r>
              <a:rPr lang="en-US"/>
              <a:t>Fixed from </a:t>
            </a:r>
            <a:r>
              <a:rPr lang="en-US" err="1"/>
              <a:t>get_flash_messages</a:t>
            </a:r>
            <a:r>
              <a:rPr lang="en-US"/>
              <a:t>, </a:t>
            </a:r>
            <a:r>
              <a:rPr lang="en-US" err="1"/>
              <a:t>get_flashed_messages</a:t>
            </a:r>
          </a:p>
        </p:txBody>
      </p:sp>
      <p:pic>
        <p:nvPicPr>
          <p:cNvPr id="4" name="Picture 3" descr="A screenshot of a computer&#10;&#10;Description automatically generated">
            <a:extLst>
              <a:ext uri="{FF2B5EF4-FFF2-40B4-BE49-F238E27FC236}">
                <a16:creationId xmlns:a16="http://schemas.microsoft.com/office/drawing/2014/main" id="{4756B87F-9FDA-F405-D7D4-870D3A522F2D}"/>
              </a:ext>
            </a:extLst>
          </p:cNvPr>
          <p:cNvPicPr>
            <a:picLocks noChangeAspect="1"/>
          </p:cNvPicPr>
          <p:nvPr/>
        </p:nvPicPr>
        <p:blipFill>
          <a:blip r:embed="rId2"/>
          <a:stretch>
            <a:fillRect/>
          </a:stretch>
        </p:blipFill>
        <p:spPr>
          <a:xfrm>
            <a:off x="5550984" y="1548095"/>
            <a:ext cx="5110634" cy="3407434"/>
          </a:xfrm>
          <a:prstGeom prst="rect">
            <a:avLst/>
          </a:prstGeom>
        </p:spPr>
      </p:pic>
      <p:pic>
        <p:nvPicPr>
          <p:cNvPr id="5" name="Picture 4" descr="A black screen with white text&#10;&#10;Description automatically generated">
            <a:extLst>
              <a:ext uri="{FF2B5EF4-FFF2-40B4-BE49-F238E27FC236}">
                <a16:creationId xmlns:a16="http://schemas.microsoft.com/office/drawing/2014/main" id="{7AC5D509-F2A9-0F59-180C-34A60086DFCF}"/>
              </a:ext>
            </a:extLst>
          </p:cNvPr>
          <p:cNvPicPr>
            <a:picLocks noChangeAspect="1"/>
          </p:cNvPicPr>
          <p:nvPr/>
        </p:nvPicPr>
        <p:blipFill>
          <a:blip r:embed="rId3"/>
          <a:stretch>
            <a:fillRect/>
          </a:stretch>
        </p:blipFill>
        <p:spPr>
          <a:xfrm>
            <a:off x="94261" y="1818826"/>
            <a:ext cx="5213770" cy="600075"/>
          </a:xfrm>
          <a:prstGeom prst="rect">
            <a:avLst/>
          </a:prstGeom>
        </p:spPr>
      </p:pic>
    </p:spTree>
    <p:extLst>
      <p:ext uri="{BB962C8B-B14F-4D97-AF65-F5344CB8AC3E}">
        <p14:creationId xmlns:p14="http://schemas.microsoft.com/office/powerpoint/2010/main" val="323282880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0346FA-9CA6-49C5-23BE-F1D93AD45800}"/>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F36D163E-AA1D-5B42-9809-BFDFF309C909}"/>
              </a:ext>
            </a:extLst>
          </p:cNvPr>
          <p:cNvSpPr>
            <a:spLocks noGrp="1"/>
          </p:cNvSpPr>
          <p:nvPr>
            <p:ph type="body" idx="1"/>
          </p:nvPr>
        </p:nvSpPr>
        <p:spPr/>
        <p:txBody>
          <a:bodyPr/>
          <a:lstStyle/>
          <a:p>
            <a:r>
              <a:rPr lang="en-US"/>
              <a:t>Now this error is coming up</a:t>
            </a:r>
          </a:p>
          <a:p>
            <a:pPr>
              <a:lnSpc>
                <a:spcPct val="114999"/>
              </a:lnSpc>
            </a:pPr>
            <a:endParaRPr lang="en-US"/>
          </a:p>
          <a:p>
            <a:pPr>
              <a:lnSpc>
                <a:spcPct val="114999"/>
              </a:lnSpc>
            </a:pPr>
            <a:r>
              <a:rPr lang="en-US"/>
              <a:t>Error fixed; problem was I had two &lt;/html&gt;</a:t>
            </a:r>
          </a:p>
        </p:txBody>
      </p:sp>
      <p:pic>
        <p:nvPicPr>
          <p:cNvPr id="4" name="Picture 3" descr="A screenshot of a computer&#10;&#10;Description automatically generated">
            <a:extLst>
              <a:ext uri="{FF2B5EF4-FFF2-40B4-BE49-F238E27FC236}">
                <a16:creationId xmlns:a16="http://schemas.microsoft.com/office/drawing/2014/main" id="{2C61ECEF-BAAB-F437-81C1-FBC242C45A73}"/>
              </a:ext>
            </a:extLst>
          </p:cNvPr>
          <p:cNvPicPr>
            <a:picLocks noChangeAspect="1"/>
          </p:cNvPicPr>
          <p:nvPr/>
        </p:nvPicPr>
        <p:blipFill>
          <a:blip r:embed="rId2"/>
          <a:stretch>
            <a:fillRect/>
          </a:stretch>
        </p:blipFill>
        <p:spPr>
          <a:xfrm>
            <a:off x="5110213" y="2140"/>
            <a:ext cx="4029101" cy="5150555"/>
          </a:xfrm>
          <a:prstGeom prst="rect">
            <a:avLst/>
          </a:prstGeom>
        </p:spPr>
      </p:pic>
    </p:spTree>
    <p:extLst>
      <p:ext uri="{BB962C8B-B14F-4D97-AF65-F5344CB8AC3E}">
        <p14:creationId xmlns:p14="http://schemas.microsoft.com/office/powerpoint/2010/main" val="396984570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429C75-A8C5-BC8B-2373-A2092CCE63D8}"/>
              </a:ext>
            </a:extLst>
          </p:cNvPr>
          <p:cNvSpPr>
            <a:spLocks noGrp="1"/>
          </p:cNvSpPr>
          <p:nvPr>
            <p:ph type="title"/>
          </p:nvPr>
        </p:nvSpPr>
        <p:spPr/>
        <p:txBody>
          <a:bodyPr/>
          <a:lstStyle/>
          <a:p>
            <a:r>
              <a:rPr lang="en-US"/>
              <a:t>Error faced</a:t>
            </a:r>
          </a:p>
        </p:txBody>
      </p:sp>
      <p:sp>
        <p:nvSpPr>
          <p:cNvPr id="3" name="Text Placeholder 2">
            <a:extLst>
              <a:ext uri="{FF2B5EF4-FFF2-40B4-BE49-F238E27FC236}">
                <a16:creationId xmlns:a16="http://schemas.microsoft.com/office/drawing/2014/main" id="{0B929BE3-05F4-519C-433A-9B9188E1DBF1}"/>
              </a:ext>
            </a:extLst>
          </p:cNvPr>
          <p:cNvSpPr>
            <a:spLocks noGrp="1"/>
          </p:cNvSpPr>
          <p:nvPr>
            <p:ph type="body" idx="1"/>
          </p:nvPr>
        </p:nvSpPr>
        <p:spPr/>
        <p:txBody>
          <a:bodyPr/>
          <a:lstStyle/>
          <a:p>
            <a:r>
              <a:rPr lang="en-US"/>
              <a:t>Solution</a:t>
            </a:r>
          </a:p>
          <a:p>
            <a:pPr>
              <a:lnSpc>
                <a:spcPct val="114999"/>
              </a:lnSpc>
            </a:pPr>
            <a:r>
              <a:rPr lang="en-US"/>
              <a:t>The comma was not in</a:t>
            </a:r>
          </a:p>
          <a:p>
            <a:pPr>
              <a:lnSpc>
                <a:spcPct val="114999"/>
              </a:lnSpc>
            </a:pPr>
            <a:endParaRPr lang="en-US"/>
          </a:p>
        </p:txBody>
      </p:sp>
      <p:pic>
        <p:nvPicPr>
          <p:cNvPr id="4" name="Picture 3" descr="A black background with colorful lines&#10;&#10;Description automatically generated">
            <a:extLst>
              <a:ext uri="{FF2B5EF4-FFF2-40B4-BE49-F238E27FC236}">
                <a16:creationId xmlns:a16="http://schemas.microsoft.com/office/drawing/2014/main" id="{74C4FC06-F677-BA9B-C6F7-4A5041C23519}"/>
              </a:ext>
            </a:extLst>
          </p:cNvPr>
          <p:cNvPicPr>
            <a:picLocks noChangeAspect="1"/>
          </p:cNvPicPr>
          <p:nvPr/>
        </p:nvPicPr>
        <p:blipFill>
          <a:blip r:embed="rId2"/>
          <a:stretch>
            <a:fillRect/>
          </a:stretch>
        </p:blipFill>
        <p:spPr>
          <a:xfrm>
            <a:off x="900112" y="2181225"/>
            <a:ext cx="7343775" cy="781050"/>
          </a:xfrm>
          <a:prstGeom prst="rect">
            <a:avLst/>
          </a:prstGeom>
        </p:spPr>
      </p:pic>
      <p:pic>
        <p:nvPicPr>
          <p:cNvPr id="5" name="Picture 4" descr="A computer screen with a black background&#10;&#10;Description automatically generated">
            <a:extLst>
              <a:ext uri="{FF2B5EF4-FFF2-40B4-BE49-F238E27FC236}">
                <a16:creationId xmlns:a16="http://schemas.microsoft.com/office/drawing/2014/main" id="{639D7229-239F-66EA-D9A4-3D53E7604C55}"/>
              </a:ext>
            </a:extLst>
          </p:cNvPr>
          <p:cNvPicPr>
            <a:picLocks noChangeAspect="1"/>
          </p:cNvPicPr>
          <p:nvPr/>
        </p:nvPicPr>
        <p:blipFill>
          <a:blip r:embed="rId3"/>
          <a:stretch>
            <a:fillRect/>
          </a:stretch>
        </p:blipFill>
        <p:spPr>
          <a:xfrm>
            <a:off x="1109839" y="3303940"/>
            <a:ext cx="7658100" cy="1019175"/>
          </a:xfrm>
          <a:prstGeom prst="rect">
            <a:avLst/>
          </a:prstGeom>
        </p:spPr>
      </p:pic>
    </p:spTree>
    <p:extLst>
      <p:ext uri="{BB962C8B-B14F-4D97-AF65-F5344CB8AC3E}">
        <p14:creationId xmlns:p14="http://schemas.microsoft.com/office/powerpoint/2010/main" val="158543036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8  - Database model creation</a:t>
            </a:r>
            <a:endParaRPr/>
          </a:p>
        </p:txBody>
      </p:sp>
      <p:graphicFrame>
        <p:nvGraphicFramePr>
          <p:cNvPr id="79" name="Google Shape;79;p17"/>
          <p:cNvGraphicFramePr/>
          <p:nvPr/>
        </p:nvGraphicFramePr>
        <p:xfrm>
          <a:off x="383323" y="1275420"/>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44958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rtl="0">
                        <a:spcBef>
                          <a:spcPts val="0"/>
                        </a:spcBef>
                        <a:spcAft>
                          <a:spcPts val="0"/>
                        </a:spcAft>
                        <a:buNone/>
                      </a:pPr>
                      <a:r>
                        <a:rPr lang="en-US" sz="1800"/>
                        <a:t>Database setup</a:t>
                      </a:r>
                      <a:endParaRPr sz="1800"/>
                    </a:p>
                  </a:txBody>
                  <a:tcPr marL="91425" marR="91425" marT="91425" marB="91425"/>
                </a:tc>
                <a:tc>
                  <a:txBody>
                    <a:bodyPr/>
                    <a:lstStyle/>
                    <a:p>
                      <a:pPr marL="0" lvl="0" indent="0" algn="l" rtl="0">
                        <a:spcBef>
                          <a:spcPts val="0"/>
                        </a:spcBef>
                        <a:spcAft>
                          <a:spcPts val="0"/>
                        </a:spcAft>
                        <a:buNone/>
                      </a:pPr>
                      <a:r>
                        <a:rPr lang="en-US" sz="1800"/>
                        <a:t>Accounts should be stored in the database</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8668261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68CA-6D10-66AF-9DD0-9D770BBB60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C55B28-7C1B-7121-0AF7-934E4E9F085F}"/>
              </a:ext>
            </a:extLst>
          </p:cNvPr>
          <p:cNvSpPr>
            <a:spLocks noGrp="1"/>
          </p:cNvSpPr>
          <p:nvPr>
            <p:ph type="title"/>
          </p:nvPr>
        </p:nvSpPr>
        <p:spPr/>
        <p:txBody>
          <a:bodyPr/>
          <a:lstStyle/>
          <a:p>
            <a:r>
              <a:rPr lang="en-NZ"/>
              <a:t>Design Brief</a:t>
            </a:r>
          </a:p>
        </p:txBody>
      </p:sp>
      <p:sp>
        <p:nvSpPr>
          <p:cNvPr id="3" name="Text Placeholder 2">
            <a:extLst>
              <a:ext uri="{FF2B5EF4-FFF2-40B4-BE49-F238E27FC236}">
                <a16:creationId xmlns:a16="http://schemas.microsoft.com/office/drawing/2014/main" id="{7276F841-0EB6-9FB3-C89D-7DD027172392}"/>
              </a:ext>
            </a:extLst>
          </p:cNvPr>
          <p:cNvSpPr>
            <a:spLocks noGrp="1"/>
          </p:cNvSpPr>
          <p:nvPr>
            <p:ph type="body" idx="1"/>
          </p:nvPr>
        </p:nvSpPr>
        <p:spPr/>
        <p:txBody>
          <a:bodyPr/>
          <a:lstStyle/>
          <a:p>
            <a:pPr marL="114300" indent="0">
              <a:lnSpc>
                <a:spcPct val="114999"/>
              </a:lnSpc>
              <a:buNone/>
            </a:pPr>
            <a:r>
              <a:rPr lang="en-NZ" dirty="0"/>
              <a:t>Requirements: (get these from the assessment)</a:t>
            </a:r>
            <a:endParaRPr lang="en-US"/>
          </a:p>
          <a:p>
            <a:pPr>
              <a:lnSpc>
                <a:spcPct val="114999"/>
              </a:lnSpc>
              <a:buNone/>
            </a:pPr>
            <a:r>
              <a:rPr lang="en-NZ" dirty="0"/>
              <a:t>Uses variables storing at least two types of data (e.g. numeric, text, Boolean) Uses sequence, selection and iteration control structures takes input from a user, sensors, or other external source produces output Uses two or more advanced programming techniques below: modifying data stored in collections (e.g. lists, arrays, dictionaries) storing multidimensional data in collections creating methods, functions, or procedures that use parameters and/or return values responding to events generated by a graphical user interface (GUI) using non-trivial string manipulation using additional non-core libraries. </a:t>
            </a:r>
            <a:endParaRPr lang="en-NZ"/>
          </a:p>
        </p:txBody>
      </p:sp>
    </p:spTree>
    <p:extLst>
      <p:ext uri="{BB962C8B-B14F-4D97-AF65-F5344CB8AC3E}">
        <p14:creationId xmlns:p14="http://schemas.microsoft.com/office/powerpoint/2010/main" val="350264302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8 (Trello screenshot)</a:t>
            </a:r>
            <a:endParaRPr/>
          </a:p>
        </p:txBody>
      </p:sp>
      <p:pic>
        <p:nvPicPr>
          <p:cNvPr id="5" name="Picture 4" descr="A screenshot of a computer&#10;&#10;Description automatically generated">
            <a:extLst>
              <a:ext uri="{FF2B5EF4-FFF2-40B4-BE49-F238E27FC236}">
                <a16:creationId xmlns:a16="http://schemas.microsoft.com/office/drawing/2014/main" id="{99342478-045A-5EAC-5F83-1519DF4A45EA}"/>
              </a:ext>
            </a:extLst>
          </p:cNvPr>
          <p:cNvPicPr>
            <a:picLocks noChangeAspect="1"/>
          </p:cNvPicPr>
          <p:nvPr/>
        </p:nvPicPr>
        <p:blipFill>
          <a:blip r:embed="rId3"/>
          <a:stretch>
            <a:fillRect/>
          </a:stretch>
        </p:blipFill>
        <p:spPr>
          <a:xfrm>
            <a:off x="3220233" y="922662"/>
            <a:ext cx="4300979" cy="4220838"/>
          </a:xfrm>
          <a:prstGeom prst="rect">
            <a:avLst/>
          </a:prstGeom>
        </p:spPr>
      </p:pic>
    </p:spTree>
    <p:extLst>
      <p:ext uri="{BB962C8B-B14F-4D97-AF65-F5344CB8AC3E}">
        <p14:creationId xmlns:p14="http://schemas.microsoft.com/office/powerpoint/2010/main" val="3845229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C91DD-1791-5BBE-8D47-9855BA0B18E5}"/>
              </a:ext>
            </a:extLst>
          </p:cNvPr>
          <p:cNvSpPr>
            <a:spLocks noGrp="1"/>
          </p:cNvSpPr>
          <p:nvPr>
            <p:ph type="title"/>
          </p:nvPr>
        </p:nvSpPr>
        <p:spPr/>
        <p:txBody>
          <a:bodyPr/>
          <a:lstStyle/>
          <a:p>
            <a:r>
              <a:rPr lang="en-US"/>
              <a:t>Component 8 v1</a:t>
            </a:r>
          </a:p>
        </p:txBody>
      </p:sp>
      <p:sp>
        <p:nvSpPr>
          <p:cNvPr id="3" name="Text Placeholder 2">
            <a:extLst>
              <a:ext uri="{FF2B5EF4-FFF2-40B4-BE49-F238E27FC236}">
                <a16:creationId xmlns:a16="http://schemas.microsoft.com/office/drawing/2014/main" id="{B5088BE4-2F5E-9D0D-D365-A4638903FAF3}"/>
              </a:ext>
            </a:extLst>
          </p:cNvPr>
          <p:cNvSpPr>
            <a:spLocks noGrp="1"/>
          </p:cNvSpPr>
          <p:nvPr>
            <p:ph type="body" idx="1"/>
          </p:nvPr>
        </p:nvSpPr>
        <p:spPr/>
        <p:txBody>
          <a:bodyPr/>
          <a:lstStyle/>
          <a:p>
            <a:r>
              <a:rPr lang="en-US"/>
              <a:t>Setting up the location of the database</a:t>
            </a:r>
          </a:p>
        </p:txBody>
      </p:sp>
      <p:pic>
        <p:nvPicPr>
          <p:cNvPr id="4" name="Picture 3" descr="A computer screen with text and numbers&#10;&#10;Description automatically generated">
            <a:extLst>
              <a:ext uri="{FF2B5EF4-FFF2-40B4-BE49-F238E27FC236}">
                <a16:creationId xmlns:a16="http://schemas.microsoft.com/office/drawing/2014/main" id="{7576F1E2-0AE8-B181-A1FB-EA1236C89744}"/>
              </a:ext>
            </a:extLst>
          </p:cNvPr>
          <p:cNvPicPr>
            <a:picLocks noChangeAspect="1"/>
          </p:cNvPicPr>
          <p:nvPr/>
        </p:nvPicPr>
        <p:blipFill>
          <a:blip r:embed="rId2"/>
          <a:stretch>
            <a:fillRect/>
          </a:stretch>
        </p:blipFill>
        <p:spPr>
          <a:xfrm>
            <a:off x="1585912" y="1766888"/>
            <a:ext cx="5972175" cy="1609725"/>
          </a:xfrm>
          <a:prstGeom prst="rect">
            <a:avLst/>
          </a:prstGeom>
        </p:spPr>
      </p:pic>
    </p:spTree>
    <p:extLst>
      <p:ext uri="{BB962C8B-B14F-4D97-AF65-F5344CB8AC3E}">
        <p14:creationId xmlns:p14="http://schemas.microsoft.com/office/powerpoint/2010/main" val="7062305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8 v2 (Trello screenshot)</a:t>
            </a:r>
            <a:endParaRPr/>
          </a:p>
        </p:txBody>
      </p:sp>
      <p:pic>
        <p:nvPicPr>
          <p:cNvPr id="2" name="Picture 1">
            <a:extLst>
              <a:ext uri="{FF2B5EF4-FFF2-40B4-BE49-F238E27FC236}">
                <a16:creationId xmlns:a16="http://schemas.microsoft.com/office/drawing/2014/main" id="{8BE11F3E-B055-83B9-2E4D-33D257A151C1}"/>
              </a:ext>
            </a:extLst>
          </p:cNvPr>
          <p:cNvPicPr>
            <a:picLocks noChangeAspect="1"/>
          </p:cNvPicPr>
          <p:nvPr/>
        </p:nvPicPr>
        <p:blipFill>
          <a:blip r:embed="rId3"/>
          <a:stretch>
            <a:fillRect/>
          </a:stretch>
        </p:blipFill>
        <p:spPr>
          <a:xfrm>
            <a:off x="1876268" y="0"/>
            <a:ext cx="5391465" cy="5143500"/>
          </a:xfrm>
          <a:prstGeom prst="rect">
            <a:avLst/>
          </a:prstGeom>
        </p:spPr>
      </p:pic>
    </p:spTree>
    <p:extLst>
      <p:ext uri="{BB962C8B-B14F-4D97-AF65-F5344CB8AC3E}">
        <p14:creationId xmlns:p14="http://schemas.microsoft.com/office/powerpoint/2010/main" val="250059471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4B7F6-A033-033E-7711-6E0358527AC5}"/>
              </a:ext>
            </a:extLst>
          </p:cNvPr>
          <p:cNvSpPr>
            <a:spLocks noGrp="1"/>
          </p:cNvSpPr>
          <p:nvPr>
            <p:ph type="title"/>
          </p:nvPr>
        </p:nvSpPr>
        <p:spPr/>
        <p:txBody>
          <a:bodyPr/>
          <a:lstStyle/>
          <a:p>
            <a:r>
              <a:rPr lang="en-US"/>
              <a:t>Component 8 v2</a:t>
            </a:r>
          </a:p>
        </p:txBody>
      </p:sp>
      <p:sp>
        <p:nvSpPr>
          <p:cNvPr id="3" name="Text Placeholder 2">
            <a:extLst>
              <a:ext uri="{FF2B5EF4-FFF2-40B4-BE49-F238E27FC236}">
                <a16:creationId xmlns:a16="http://schemas.microsoft.com/office/drawing/2014/main" id="{FA06DFFE-94C6-3781-B8D9-C5E86B26A2F1}"/>
              </a:ext>
            </a:extLst>
          </p:cNvPr>
          <p:cNvSpPr>
            <a:spLocks noGrp="1"/>
          </p:cNvSpPr>
          <p:nvPr>
            <p:ph type="body" idx="1"/>
          </p:nvPr>
        </p:nvSpPr>
        <p:spPr/>
        <p:txBody>
          <a:bodyPr/>
          <a:lstStyle/>
          <a:p>
            <a:pPr>
              <a:lnSpc>
                <a:spcPct val="114999"/>
              </a:lnSpc>
            </a:pPr>
            <a:r>
              <a:rPr lang="en-US"/>
              <a:t>Database Models</a:t>
            </a:r>
          </a:p>
          <a:p>
            <a:pPr>
              <a:lnSpc>
                <a:spcPct val="114999"/>
              </a:lnSpc>
            </a:pPr>
            <a:endParaRPr lang="en-US"/>
          </a:p>
        </p:txBody>
      </p:sp>
      <p:pic>
        <p:nvPicPr>
          <p:cNvPr id="4" name="Picture 3" descr="A computer screen shot of a program&#10;&#10;Description automatically generated">
            <a:extLst>
              <a:ext uri="{FF2B5EF4-FFF2-40B4-BE49-F238E27FC236}">
                <a16:creationId xmlns:a16="http://schemas.microsoft.com/office/drawing/2014/main" id="{8E7C6BDD-7667-DF45-590D-7911E818CC21}"/>
              </a:ext>
            </a:extLst>
          </p:cNvPr>
          <p:cNvPicPr>
            <a:picLocks noChangeAspect="1"/>
          </p:cNvPicPr>
          <p:nvPr/>
        </p:nvPicPr>
        <p:blipFill>
          <a:blip r:embed="rId2"/>
          <a:stretch>
            <a:fillRect/>
          </a:stretch>
        </p:blipFill>
        <p:spPr>
          <a:xfrm>
            <a:off x="2890838" y="1699045"/>
            <a:ext cx="5648325" cy="3276600"/>
          </a:xfrm>
          <a:prstGeom prst="rect">
            <a:avLst/>
          </a:prstGeom>
        </p:spPr>
      </p:pic>
    </p:spTree>
    <p:extLst>
      <p:ext uri="{BB962C8B-B14F-4D97-AF65-F5344CB8AC3E}">
        <p14:creationId xmlns:p14="http://schemas.microsoft.com/office/powerpoint/2010/main" val="290077872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8 v3 (Trello screenshot)</a:t>
            </a:r>
            <a:endParaRPr/>
          </a:p>
        </p:txBody>
      </p:sp>
      <p:pic>
        <p:nvPicPr>
          <p:cNvPr id="2" name="Picture 1" descr="A screenshot of a computer&#10;&#10;Description automatically generated">
            <a:extLst>
              <a:ext uri="{FF2B5EF4-FFF2-40B4-BE49-F238E27FC236}">
                <a16:creationId xmlns:a16="http://schemas.microsoft.com/office/drawing/2014/main" id="{1E82AEFB-C591-8D00-6814-5998D3C2219F}"/>
              </a:ext>
            </a:extLst>
          </p:cNvPr>
          <p:cNvPicPr>
            <a:picLocks noChangeAspect="1"/>
          </p:cNvPicPr>
          <p:nvPr/>
        </p:nvPicPr>
        <p:blipFill>
          <a:blip r:embed="rId3"/>
          <a:stretch>
            <a:fillRect/>
          </a:stretch>
        </p:blipFill>
        <p:spPr>
          <a:xfrm>
            <a:off x="3472994" y="1060373"/>
            <a:ext cx="4077765" cy="4158868"/>
          </a:xfrm>
          <a:prstGeom prst="rect">
            <a:avLst/>
          </a:prstGeom>
        </p:spPr>
      </p:pic>
    </p:spTree>
    <p:extLst>
      <p:ext uri="{BB962C8B-B14F-4D97-AF65-F5344CB8AC3E}">
        <p14:creationId xmlns:p14="http://schemas.microsoft.com/office/powerpoint/2010/main" val="3764945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4064D-2657-D9D9-519E-172B4BCDE69A}"/>
              </a:ext>
            </a:extLst>
          </p:cNvPr>
          <p:cNvSpPr>
            <a:spLocks noGrp="1"/>
          </p:cNvSpPr>
          <p:nvPr>
            <p:ph type="title"/>
          </p:nvPr>
        </p:nvSpPr>
        <p:spPr/>
        <p:txBody>
          <a:bodyPr/>
          <a:lstStyle/>
          <a:p>
            <a:r>
              <a:rPr lang="en-US"/>
              <a:t>Component 8 v3</a:t>
            </a:r>
          </a:p>
        </p:txBody>
      </p:sp>
      <p:sp>
        <p:nvSpPr>
          <p:cNvPr id="3" name="Text Placeholder 2">
            <a:extLst>
              <a:ext uri="{FF2B5EF4-FFF2-40B4-BE49-F238E27FC236}">
                <a16:creationId xmlns:a16="http://schemas.microsoft.com/office/drawing/2014/main" id="{7E65151F-3987-6190-7A45-7B99DEAC08F4}"/>
              </a:ext>
            </a:extLst>
          </p:cNvPr>
          <p:cNvSpPr>
            <a:spLocks noGrp="1"/>
          </p:cNvSpPr>
          <p:nvPr>
            <p:ph type="body" idx="1"/>
          </p:nvPr>
        </p:nvSpPr>
        <p:spPr/>
        <p:txBody>
          <a:bodyPr/>
          <a:lstStyle/>
          <a:p>
            <a:r>
              <a:rPr lang="en-US"/>
              <a:t>Foreign key models</a:t>
            </a:r>
          </a:p>
        </p:txBody>
      </p:sp>
      <p:pic>
        <p:nvPicPr>
          <p:cNvPr id="4" name="Picture 3" descr="A computer screen shot of a code&#10;&#10;Description automatically generated">
            <a:extLst>
              <a:ext uri="{FF2B5EF4-FFF2-40B4-BE49-F238E27FC236}">
                <a16:creationId xmlns:a16="http://schemas.microsoft.com/office/drawing/2014/main" id="{6614CAEE-398D-8C12-A271-6F7634D41D6A}"/>
              </a:ext>
            </a:extLst>
          </p:cNvPr>
          <p:cNvPicPr>
            <a:picLocks noChangeAspect="1"/>
          </p:cNvPicPr>
          <p:nvPr/>
        </p:nvPicPr>
        <p:blipFill>
          <a:blip r:embed="rId2"/>
          <a:stretch>
            <a:fillRect/>
          </a:stretch>
        </p:blipFill>
        <p:spPr>
          <a:xfrm>
            <a:off x="4147957" y="447764"/>
            <a:ext cx="5743575" cy="3514725"/>
          </a:xfrm>
          <a:prstGeom prst="rect">
            <a:avLst/>
          </a:prstGeom>
        </p:spPr>
      </p:pic>
    </p:spTree>
    <p:extLst>
      <p:ext uri="{BB962C8B-B14F-4D97-AF65-F5344CB8AC3E}">
        <p14:creationId xmlns:p14="http://schemas.microsoft.com/office/powerpoint/2010/main" val="363882612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9  - Database model creation</a:t>
            </a:r>
            <a:endParaRPr/>
          </a:p>
        </p:txBody>
      </p:sp>
      <p:graphicFrame>
        <p:nvGraphicFramePr>
          <p:cNvPr id="79" name="Google Shape;79;p17"/>
          <p:cNvGraphicFramePr/>
          <p:nvPr/>
        </p:nvGraphicFramePr>
        <p:xfrm>
          <a:off x="383323" y="1275420"/>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44958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rtl="0">
                        <a:spcBef>
                          <a:spcPts val="0"/>
                        </a:spcBef>
                        <a:spcAft>
                          <a:spcPts val="0"/>
                        </a:spcAft>
                        <a:buNone/>
                      </a:pPr>
                      <a:r>
                        <a:rPr lang="en-US" sz="1800"/>
                        <a:t>Create the Database</a:t>
                      </a:r>
                      <a:endParaRPr sz="1800"/>
                    </a:p>
                  </a:txBody>
                  <a:tcPr marL="91425" marR="91425" marT="91425" marB="91425"/>
                </a:tc>
                <a:tc>
                  <a:txBody>
                    <a:bodyPr/>
                    <a:lstStyle/>
                    <a:p>
                      <a:pPr marL="0" lvl="0" indent="0" algn="l" rtl="0">
                        <a:spcBef>
                          <a:spcPts val="0"/>
                        </a:spcBef>
                        <a:spcAft>
                          <a:spcPts val="0"/>
                        </a:spcAft>
                        <a:buNone/>
                      </a:pPr>
                      <a:r>
                        <a:rPr lang="en-US" sz="1800"/>
                        <a:t>Database should be able to be accessed in website folder</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07628556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9 (Trello screenshot)</a:t>
            </a:r>
            <a:endParaRPr/>
          </a:p>
        </p:txBody>
      </p:sp>
      <p:pic>
        <p:nvPicPr>
          <p:cNvPr id="4" name="Picture 3" descr="A screenshot of a computer&#10;&#10;Description automatically generated">
            <a:extLst>
              <a:ext uri="{FF2B5EF4-FFF2-40B4-BE49-F238E27FC236}">
                <a16:creationId xmlns:a16="http://schemas.microsoft.com/office/drawing/2014/main" id="{9D693093-572C-5E8F-D6BB-4CE4F868873D}"/>
              </a:ext>
            </a:extLst>
          </p:cNvPr>
          <p:cNvPicPr>
            <a:picLocks noChangeAspect="1"/>
          </p:cNvPicPr>
          <p:nvPr/>
        </p:nvPicPr>
        <p:blipFill>
          <a:blip r:embed="rId3"/>
          <a:stretch>
            <a:fillRect/>
          </a:stretch>
        </p:blipFill>
        <p:spPr>
          <a:xfrm>
            <a:off x="3197552" y="1142999"/>
            <a:ext cx="3850581" cy="4000501"/>
          </a:xfrm>
          <a:prstGeom prst="rect">
            <a:avLst/>
          </a:prstGeom>
        </p:spPr>
      </p:pic>
    </p:spTree>
    <p:extLst>
      <p:ext uri="{BB962C8B-B14F-4D97-AF65-F5344CB8AC3E}">
        <p14:creationId xmlns:p14="http://schemas.microsoft.com/office/powerpoint/2010/main" val="371833226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2AC49D-9457-B578-E089-2DF39DE10671}"/>
              </a:ext>
            </a:extLst>
          </p:cNvPr>
          <p:cNvSpPr>
            <a:spLocks noGrp="1"/>
          </p:cNvSpPr>
          <p:nvPr>
            <p:ph type="title"/>
          </p:nvPr>
        </p:nvSpPr>
        <p:spPr/>
        <p:txBody>
          <a:bodyPr/>
          <a:lstStyle/>
          <a:p>
            <a:r>
              <a:rPr lang="en-US"/>
              <a:t>Component 9 v1</a:t>
            </a:r>
          </a:p>
        </p:txBody>
      </p:sp>
      <p:sp>
        <p:nvSpPr>
          <p:cNvPr id="3" name="Text Placeholder 2">
            <a:extLst>
              <a:ext uri="{FF2B5EF4-FFF2-40B4-BE49-F238E27FC236}">
                <a16:creationId xmlns:a16="http://schemas.microsoft.com/office/drawing/2014/main" id="{BE84DC2B-90E0-E81E-959D-576F9CA924EC}"/>
              </a:ext>
            </a:extLst>
          </p:cNvPr>
          <p:cNvSpPr>
            <a:spLocks noGrp="1"/>
          </p:cNvSpPr>
          <p:nvPr>
            <p:ph type="body" idx="1"/>
          </p:nvPr>
        </p:nvSpPr>
        <p:spPr/>
        <p:txBody>
          <a:bodyPr/>
          <a:lstStyle/>
          <a:p>
            <a:r>
              <a:rPr lang="en-US"/>
              <a:t>Defines models.py, need before we actually create the database</a:t>
            </a:r>
          </a:p>
          <a:p>
            <a:pPr>
              <a:lnSpc>
                <a:spcPct val="114999"/>
              </a:lnSpc>
            </a:pPr>
            <a:endParaRPr lang="en-US"/>
          </a:p>
        </p:txBody>
      </p:sp>
      <p:pic>
        <p:nvPicPr>
          <p:cNvPr id="4" name="Picture 3" descr="A screen shot of a computer&#10;&#10;Description automatically generated">
            <a:extLst>
              <a:ext uri="{FF2B5EF4-FFF2-40B4-BE49-F238E27FC236}">
                <a16:creationId xmlns:a16="http://schemas.microsoft.com/office/drawing/2014/main" id="{EDB3F74F-8E30-44AB-5831-6A9A29187054}"/>
              </a:ext>
            </a:extLst>
          </p:cNvPr>
          <p:cNvPicPr>
            <a:picLocks noChangeAspect="1"/>
          </p:cNvPicPr>
          <p:nvPr/>
        </p:nvPicPr>
        <p:blipFill>
          <a:blip r:embed="rId2"/>
          <a:stretch>
            <a:fillRect/>
          </a:stretch>
        </p:blipFill>
        <p:spPr>
          <a:xfrm>
            <a:off x="2605087" y="2281238"/>
            <a:ext cx="3933825" cy="581025"/>
          </a:xfrm>
          <a:prstGeom prst="rect">
            <a:avLst/>
          </a:prstGeom>
        </p:spPr>
      </p:pic>
    </p:spTree>
    <p:extLst>
      <p:ext uri="{BB962C8B-B14F-4D97-AF65-F5344CB8AC3E}">
        <p14:creationId xmlns:p14="http://schemas.microsoft.com/office/powerpoint/2010/main" val="14661535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26D3DC-8DCA-97C7-30CF-FC935A36B8D4}"/>
              </a:ext>
            </a:extLst>
          </p:cNvPr>
          <p:cNvSpPr>
            <a:spLocks noGrp="1"/>
          </p:cNvSpPr>
          <p:nvPr>
            <p:ph type="title"/>
          </p:nvPr>
        </p:nvSpPr>
        <p:spPr/>
        <p:txBody>
          <a:bodyPr/>
          <a:lstStyle/>
          <a:p>
            <a:r>
              <a:rPr lang="en-US"/>
              <a:t>Error faced</a:t>
            </a:r>
          </a:p>
        </p:txBody>
      </p:sp>
      <p:sp>
        <p:nvSpPr>
          <p:cNvPr id="3" name="Text Placeholder 2">
            <a:extLst>
              <a:ext uri="{FF2B5EF4-FFF2-40B4-BE49-F238E27FC236}">
                <a16:creationId xmlns:a16="http://schemas.microsoft.com/office/drawing/2014/main" id="{7E5D428D-3E40-24B0-4258-E4ECB8DB72D9}"/>
              </a:ext>
            </a:extLst>
          </p:cNvPr>
          <p:cNvSpPr>
            <a:spLocks noGrp="1"/>
          </p:cNvSpPr>
          <p:nvPr>
            <p:ph type="body" idx="1"/>
          </p:nvPr>
        </p:nvSpPr>
        <p:spPr/>
        <p:txBody>
          <a:bodyPr/>
          <a:lstStyle/>
          <a:p>
            <a:r>
              <a:rPr lang="en-US"/>
              <a:t>Error was that it is case sensitive, being </a:t>
            </a:r>
            <a:r>
              <a:rPr lang="en-US" err="1"/>
              <a:t>SQLAlchemy</a:t>
            </a:r>
            <a:r>
              <a:rPr lang="en-US"/>
              <a:t>, I spelt it as SQLALCHEMY</a:t>
            </a:r>
          </a:p>
        </p:txBody>
      </p:sp>
      <p:pic>
        <p:nvPicPr>
          <p:cNvPr id="4" name="Picture 3" descr="A black screen with white text&#10;&#10;Description automatically generated">
            <a:extLst>
              <a:ext uri="{FF2B5EF4-FFF2-40B4-BE49-F238E27FC236}">
                <a16:creationId xmlns:a16="http://schemas.microsoft.com/office/drawing/2014/main" id="{01CD30D3-DC3F-8882-2200-D6EB16178ECA}"/>
              </a:ext>
            </a:extLst>
          </p:cNvPr>
          <p:cNvPicPr>
            <a:picLocks noChangeAspect="1"/>
          </p:cNvPicPr>
          <p:nvPr/>
        </p:nvPicPr>
        <p:blipFill>
          <a:blip r:embed="rId2"/>
          <a:stretch>
            <a:fillRect/>
          </a:stretch>
        </p:blipFill>
        <p:spPr>
          <a:xfrm>
            <a:off x="1643063" y="2200275"/>
            <a:ext cx="5857875" cy="742950"/>
          </a:xfrm>
          <a:prstGeom prst="rect">
            <a:avLst/>
          </a:prstGeom>
        </p:spPr>
      </p:pic>
    </p:spTree>
    <p:extLst>
      <p:ext uri="{BB962C8B-B14F-4D97-AF65-F5344CB8AC3E}">
        <p14:creationId xmlns:p14="http://schemas.microsoft.com/office/powerpoint/2010/main" val="37871750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911E6-3C3A-4332-8ACE-3B722DAE8165}"/>
              </a:ext>
            </a:extLst>
          </p:cNvPr>
          <p:cNvSpPr>
            <a:spLocks noGrp="1"/>
          </p:cNvSpPr>
          <p:nvPr>
            <p:ph type="title"/>
          </p:nvPr>
        </p:nvSpPr>
        <p:spPr/>
        <p:txBody>
          <a:bodyPr/>
          <a:lstStyle/>
          <a:p>
            <a:r>
              <a:rPr lang="en-US"/>
              <a:t>Relevant Implications</a:t>
            </a:r>
            <a:endParaRPr lang="en-NZ"/>
          </a:p>
        </p:txBody>
      </p:sp>
      <p:sp>
        <p:nvSpPr>
          <p:cNvPr id="3" name="Text Placeholder 2">
            <a:extLst>
              <a:ext uri="{FF2B5EF4-FFF2-40B4-BE49-F238E27FC236}">
                <a16:creationId xmlns:a16="http://schemas.microsoft.com/office/drawing/2014/main" id="{E4BDDDBC-7BAC-45B1-A8EA-6098ACA6CFE7}"/>
              </a:ext>
            </a:extLst>
          </p:cNvPr>
          <p:cNvSpPr>
            <a:spLocks noGrp="1"/>
          </p:cNvSpPr>
          <p:nvPr>
            <p:ph type="body" idx="1"/>
          </p:nvPr>
        </p:nvSpPr>
        <p:spPr/>
        <p:txBody>
          <a:bodyPr/>
          <a:lstStyle/>
          <a:p>
            <a:pPr marL="114300" indent="0">
              <a:buNone/>
            </a:pPr>
            <a:r>
              <a:rPr lang="en-US"/>
              <a:t>You must have at least 3. You can have more if you feel you need to consider more.</a:t>
            </a:r>
          </a:p>
          <a:p>
            <a:pPr marL="114300" indent="0">
              <a:lnSpc>
                <a:spcPct val="114999"/>
              </a:lnSpc>
              <a:buNone/>
            </a:pPr>
            <a:r>
              <a:rPr lang="en-US"/>
              <a:t>A possible implication would be inaccurate data due to the constant change of data </a:t>
            </a:r>
          </a:p>
          <a:p>
            <a:pPr marL="114300" indent="0">
              <a:lnSpc>
                <a:spcPct val="114999"/>
              </a:lnSpc>
              <a:buNone/>
            </a:pPr>
            <a:endParaRPr lang="en-US"/>
          </a:p>
          <a:p>
            <a:pPr marL="114300" indent="0">
              <a:lnSpc>
                <a:spcPct val="114999"/>
              </a:lnSpc>
              <a:buNone/>
            </a:pPr>
            <a:r>
              <a:rPr lang="en-US"/>
              <a:t>1: aesthetics</a:t>
            </a:r>
          </a:p>
          <a:p>
            <a:pPr marL="114300" indent="0">
              <a:lnSpc>
                <a:spcPct val="114999"/>
              </a:lnSpc>
              <a:buNone/>
            </a:pPr>
            <a:r>
              <a:rPr lang="en-US"/>
              <a:t>2: functionality </a:t>
            </a:r>
          </a:p>
          <a:p>
            <a:pPr marL="114300" indent="0">
              <a:lnSpc>
                <a:spcPct val="114999"/>
              </a:lnSpc>
              <a:buNone/>
            </a:pPr>
            <a:r>
              <a:rPr lang="en-US"/>
              <a:t>3: privacy</a:t>
            </a:r>
          </a:p>
        </p:txBody>
      </p:sp>
    </p:spTree>
    <p:extLst>
      <p:ext uri="{BB962C8B-B14F-4D97-AF65-F5344CB8AC3E}">
        <p14:creationId xmlns:p14="http://schemas.microsoft.com/office/powerpoint/2010/main" val="167897438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696CA0-02CD-F476-F01F-DF8C43E668DC}"/>
              </a:ext>
            </a:extLst>
          </p:cNvPr>
          <p:cNvSpPr>
            <a:spLocks noGrp="1"/>
          </p:cNvSpPr>
          <p:nvPr>
            <p:ph type="title"/>
          </p:nvPr>
        </p:nvSpPr>
        <p:spPr/>
        <p:txBody>
          <a:bodyPr/>
          <a:lstStyle/>
          <a:p>
            <a:r>
              <a:rPr lang="en-US"/>
              <a:t>Error faced</a:t>
            </a:r>
          </a:p>
        </p:txBody>
      </p:sp>
      <p:sp>
        <p:nvSpPr>
          <p:cNvPr id="3" name="Text Placeholder 2">
            <a:extLst>
              <a:ext uri="{FF2B5EF4-FFF2-40B4-BE49-F238E27FC236}">
                <a16:creationId xmlns:a16="http://schemas.microsoft.com/office/drawing/2014/main" id="{386480D8-C729-5578-0D60-60D7C2651ECC}"/>
              </a:ext>
            </a:extLst>
          </p:cNvPr>
          <p:cNvSpPr>
            <a:spLocks noGrp="1"/>
          </p:cNvSpPr>
          <p:nvPr>
            <p:ph type="body" idx="1"/>
          </p:nvPr>
        </p:nvSpPr>
        <p:spPr/>
        <p:txBody>
          <a:bodyPr/>
          <a:lstStyle/>
          <a:p>
            <a:r>
              <a:rPr lang="en-US"/>
              <a:t>Error was that I forgot to put a . In front of models</a:t>
            </a:r>
          </a:p>
          <a:p>
            <a:pPr>
              <a:lnSpc>
                <a:spcPct val="114999"/>
              </a:lnSpc>
            </a:pPr>
            <a:endParaRPr lang="en-US"/>
          </a:p>
        </p:txBody>
      </p:sp>
      <p:pic>
        <p:nvPicPr>
          <p:cNvPr id="4" name="Picture 3" descr="A black background with white text&#10;&#10;Description automatically generated">
            <a:extLst>
              <a:ext uri="{FF2B5EF4-FFF2-40B4-BE49-F238E27FC236}">
                <a16:creationId xmlns:a16="http://schemas.microsoft.com/office/drawing/2014/main" id="{48ECD915-D75B-E835-412A-8948F23A20ED}"/>
              </a:ext>
            </a:extLst>
          </p:cNvPr>
          <p:cNvPicPr>
            <a:picLocks noChangeAspect="1"/>
          </p:cNvPicPr>
          <p:nvPr/>
        </p:nvPicPr>
        <p:blipFill>
          <a:blip r:embed="rId2"/>
          <a:stretch>
            <a:fillRect/>
          </a:stretch>
        </p:blipFill>
        <p:spPr>
          <a:xfrm>
            <a:off x="2362200" y="2300288"/>
            <a:ext cx="4419600" cy="542925"/>
          </a:xfrm>
          <a:prstGeom prst="rect">
            <a:avLst/>
          </a:prstGeom>
        </p:spPr>
      </p:pic>
    </p:spTree>
    <p:extLst>
      <p:ext uri="{BB962C8B-B14F-4D97-AF65-F5344CB8AC3E}">
        <p14:creationId xmlns:p14="http://schemas.microsoft.com/office/powerpoint/2010/main" val="219007556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9F1E69-85AE-9A54-8823-3723C05FCAAF}"/>
              </a:ext>
            </a:extLst>
          </p:cNvPr>
          <p:cNvSpPr>
            <a:spLocks noGrp="1"/>
          </p:cNvSpPr>
          <p:nvPr>
            <p:ph type="title"/>
          </p:nvPr>
        </p:nvSpPr>
        <p:spPr/>
        <p:txBody>
          <a:bodyPr/>
          <a:lstStyle/>
          <a:p>
            <a:r>
              <a:rPr lang="en-US"/>
              <a:t>Component 9 v2</a:t>
            </a:r>
          </a:p>
        </p:txBody>
      </p:sp>
      <p:sp>
        <p:nvSpPr>
          <p:cNvPr id="3" name="Text Placeholder 2">
            <a:extLst>
              <a:ext uri="{FF2B5EF4-FFF2-40B4-BE49-F238E27FC236}">
                <a16:creationId xmlns:a16="http://schemas.microsoft.com/office/drawing/2014/main" id="{54C1D4DC-3288-3CC0-A556-95C5D8301BBF}"/>
              </a:ext>
            </a:extLst>
          </p:cNvPr>
          <p:cNvSpPr>
            <a:spLocks noGrp="1"/>
          </p:cNvSpPr>
          <p:nvPr>
            <p:ph type="body" idx="1"/>
          </p:nvPr>
        </p:nvSpPr>
        <p:spPr/>
        <p:txBody>
          <a:bodyPr/>
          <a:lstStyle/>
          <a:p>
            <a:r>
              <a:rPr lang="en-US"/>
              <a:t>Database is created</a:t>
            </a:r>
          </a:p>
        </p:txBody>
      </p:sp>
      <p:pic>
        <p:nvPicPr>
          <p:cNvPr id="4" name="Picture 3" descr="A computer screen shot of a program&#10;&#10;Description automatically generated">
            <a:extLst>
              <a:ext uri="{FF2B5EF4-FFF2-40B4-BE49-F238E27FC236}">
                <a16:creationId xmlns:a16="http://schemas.microsoft.com/office/drawing/2014/main" id="{50C17218-4CD4-8EF3-B975-39B0E0AC8ACE}"/>
              </a:ext>
            </a:extLst>
          </p:cNvPr>
          <p:cNvPicPr>
            <a:picLocks noChangeAspect="1"/>
          </p:cNvPicPr>
          <p:nvPr/>
        </p:nvPicPr>
        <p:blipFill>
          <a:blip r:embed="rId2"/>
          <a:stretch>
            <a:fillRect/>
          </a:stretch>
        </p:blipFill>
        <p:spPr>
          <a:xfrm>
            <a:off x="4452041" y="0"/>
            <a:ext cx="4898182" cy="5143500"/>
          </a:xfrm>
          <a:prstGeom prst="rect">
            <a:avLst/>
          </a:prstGeom>
        </p:spPr>
      </p:pic>
      <p:pic>
        <p:nvPicPr>
          <p:cNvPr id="5" name="Picture 4">
            <a:extLst>
              <a:ext uri="{FF2B5EF4-FFF2-40B4-BE49-F238E27FC236}">
                <a16:creationId xmlns:a16="http://schemas.microsoft.com/office/drawing/2014/main" id="{6E6E0343-B4AF-C455-5C4D-18FBFFA75947}"/>
              </a:ext>
            </a:extLst>
          </p:cNvPr>
          <p:cNvPicPr>
            <a:picLocks noChangeAspect="1"/>
          </p:cNvPicPr>
          <p:nvPr/>
        </p:nvPicPr>
        <p:blipFill>
          <a:blip r:embed="rId3"/>
          <a:stretch>
            <a:fillRect/>
          </a:stretch>
        </p:blipFill>
        <p:spPr>
          <a:xfrm>
            <a:off x="1471612" y="3310837"/>
            <a:ext cx="1628775" cy="333375"/>
          </a:xfrm>
          <a:prstGeom prst="rect">
            <a:avLst/>
          </a:prstGeom>
        </p:spPr>
      </p:pic>
    </p:spTree>
    <p:extLst>
      <p:ext uri="{BB962C8B-B14F-4D97-AF65-F5344CB8AC3E}">
        <p14:creationId xmlns:p14="http://schemas.microsoft.com/office/powerpoint/2010/main" val="375851267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10  - Creating new user accounts</a:t>
            </a:r>
            <a:endParaRPr/>
          </a:p>
        </p:txBody>
      </p:sp>
      <p:graphicFrame>
        <p:nvGraphicFramePr>
          <p:cNvPr id="79" name="Google Shape;79;p17"/>
          <p:cNvGraphicFramePr/>
          <p:nvPr/>
        </p:nvGraphicFramePr>
        <p:xfrm>
          <a:off x="383323" y="1275420"/>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44958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rtl="0">
                        <a:spcBef>
                          <a:spcPts val="0"/>
                        </a:spcBef>
                        <a:spcAft>
                          <a:spcPts val="0"/>
                        </a:spcAft>
                        <a:buNone/>
                      </a:pPr>
                      <a:r>
                        <a:rPr lang="en-US" sz="1800"/>
                        <a:t>Creating new user accounts</a:t>
                      </a:r>
                      <a:endParaRPr sz="1800"/>
                    </a:p>
                  </a:txBody>
                  <a:tcPr marL="91425" marR="91425" marT="91425" marB="91425"/>
                </a:tc>
                <a:tc>
                  <a:txBody>
                    <a:bodyPr/>
                    <a:lstStyle/>
                    <a:p>
                      <a:pPr marL="0" lvl="0" indent="0" algn="l" rtl="0">
                        <a:spcBef>
                          <a:spcPts val="0"/>
                        </a:spcBef>
                        <a:spcAft>
                          <a:spcPts val="0"/>
                        </a:spcAft>
                        <a:buNone/>
                      </a:pPr>
                      <a:r>
                        <a:rPr lang="en-US" sz="1800"/>
                        <a:t>User accounts should be stored in the database</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78771687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10 (Trello screenshot)</a:t>
            </a:r>
            <a:endParaRPr/>
          </a:p>
        </p:txBody>
      </p:sp>
      <p:pic>
        <p:nvPicPr>
          <p:cNvPr id="2" name="Picture 1" descr="A screenshot of a computer&#10;&#10;Description automatically generated">
            <a:extLst>
              <a:ext uri="{FF2B5EF4-FFF2-40B4-BE49-F238E27FC236}">
                <a16:creationId xmlns:a16="http://schemas.microsoft.com/office/drawing/2014/main" id="{D64921CE-C956-0138-10F0-D9C6B0547FDD}"/>
              </a:ext>
            </a:extLst>
          </p:cNvPr>
          <p:cNvPicPr>
            <a:picLocks noChangeAspect="1"/>
          </p:cNvPicPr>
          <p:nvPr/>
        </p:nvPicPr>
        <p:blipFill>
          <a:blip r:embed="rId3"/>
          <a:stretch>
            <a:fillRect/>
          </a:stretch>
        </p:blipFill>
        <p:spPr>
          <a:xfrm>
            <a:off x="3101035" y="963975"/>
            <a:ext cx="3671798" cy="4041814"/>
          </a:xfrm>
          <a:prstGeom prst="rect">
            <a:avLst/>
          </a:prstGeom>
        </p:spPr>
      </p:pic>
    </p:spTree>
    <p:extLst>
      <p:ext uri="{BB962C8B-B14F-4D97-AF65-F5344CB8AC3E}">
        <p14:creationId xmlns:p14="http://schemas.microsoft.com/office/powerpoint/2010/main" val="424649474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8B504A-FB58-87B6-A6F9-0557E45611C6}"/>
              </a:ext>
            </a:extLst>
          </p:cNvPr>
          <p:cNvSpPr>
            <a:spLocks noGrp="1"/>
          </p:cNvSpPr>
          <p:nvPr>
            <p:ph type="title"/>
          </p:nvPr>
        </p:nvSpPr>
        <p:spPr/>
        <p:txBody>
          <a:bodyPr/>
          <a:lstStyle/>
          <a:p>
            <a:r>
              <a:rPr lang="en-US"/>
              <a:t>Errors faced</a:t>
            </a:r>
          </a:p>
        </p:txBody>
      </p:sp>
      <p:sp>
        <p:nvSpPr>
          <p:cNvPr id="3" name="Text Placeholder 2">
            <a:extLst>
              <a:ext uri="{FF2B5EF4-FFF2-40B4-BE49-F238E27FC236}">
                <a16:creationId xmlns:a16="http://schemas.microsoft.com/office/drawing/2014/main" id="{92721B73-C6D1-BE33-967C-809D19321D25}"/>
              </a:ext>
            </a:extLst>
          </p:cNvPr>
          <p:cNvSpPr>
            <a:spLocks noGrp="1"/>
          </p:cNvSpPr>
          <p:nvPr>
            <p:ph type="body" idx="1"/>
          </p:nvPr>
        </p:nvSpPr>
        <p:spPr>
          <a:xfrm>
            <a:off x="311700" y="1012296"/>
            <a:ext cx="8520600" cy="3416400"/>
          </a:xfrm>
        </p:spPr>
        <p:txBody>
          <a:bodyPr/>
          <a:lstStyle/>
          <a:p>
            <a:r>
              <a:rPr lang="en-US"/>
              <a:t>Error was that I needed to write </a:t>
            </a:r>
            <a:r>
              <a:rPr lang="en-US">
                <a:solidFill>
                  <a:srgbClr val="595959"/>
                </a:solidFill>
              </a:rPr>
              <a:t>"from . import db"</a:t>
            </a:r>
          </a:p>
        </p:txBody>
      </p:sp>
      <p:pic>
        <p:nvPicPr>
          <p:cNvPr id="4" name="Picture 3" descr="A black background with white text&#10;&#10;Description automatically generated">
            <a:extLst>
              <a:ext uri="{FF2B5EF4-FFF2-40B4-BE49-F238E27FC236}">
                <a16:creationId xmlns:a16="http://schemas.microsoft.com/office/drawing/2014/main" id="{EA266E4F-4F55-5BF1-23FB-939BA6FE0727}"/>
              </a:ext>
            </a:extLst>
          </p:cNvPr>
          <p:cNvPicPr>
            <a:picLocks noChangeAspect="1"/>
          </p:cNvPicPr>
          <p:nvPr/>
        </p:nvPicPr>
        <p:blipFill>
          <a:blip r:embed="rId2"/>
          <a:stretch>
            <a:fillRect/>
          </a:stretch>
        </p:blipFill>
        <p:spPr>
          <a:xfrm>
            <a:off x="2143125" y="2324100"/>
            <a:ext cx="4857750" cy="495300"/>
          </a:xfrm>
          <a:prstGeom prst="rect">
            <a:avLst/>
          </a:prstGeom>
        </p:spPr>
      </p:pic>
    </p:spTree>
    <p:extLst>
      <p:ext uri="{BB962C8B-B14F-4D97-AF65-F5344CB8AC3E}">
        <p14:creationId xmlns:p14="http://schemas.microsoft.com/office/powerpoint/2010/main" val="41776073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03F2FF-F2BF-2427-0344-F8E71EFC67CB}"/>
              </a:ext>
            </a:extLst>
          </p:cNvPr>
          <p:cNvSpPr>
            <a:spLocks noGrp="1"/>
          </p:cNvSpPr>
          <p:nvPr>
            <p:ph type="title"/>
          </p:nvPr>
        </p:nvSpPr>
        <p:spPr/>
        <p:txBody>
          <a:bodyPr/>
          <a:lstStyle/>
          <a:p>
            <a:r>
              <a:rPr lang="en-US"/>
              <a:t>Component 10 v1</a:t>
            </a:r>
          </a:p>
        </p:txBody>
      </p:sp>
      <p:sp>
        <p:nvSpPr>
          <p:cNvPr id="3" name="Text Placeholder 2">
            <a:extLst>
              <a:ext uri="{FF2B5EF4-FFF2-40B4-BE49-F238E27FC236}">
                <a16:creationId xmlns:a16="http://schemas.microsoft.com/office/drawing/2014/main" id="{C1895304-00A4-815B-40F2-6F24EA969C93}"/>
              </a:ext>
            </a:extLst>
          </p:cNvPr>
          <p:cNvSpPr>
            <a:spLocks noGrp="1"/>
          </p:cNvSpPr>
          <p:nvPr>
            <p:ph type="body" idx="1"/>
          </p:nvPr>
        </p:nvSpPr>
        <p:spPr>
          <a:xfrm>
            <a:off x="311700" y="861334"/>
            <a:ext cx="8520600" cy="3416400"/>
          </a:xfrm>
        </p:spPr>
        <p:txBody>
          <a:bodyPr/>
          <a:lstStyle/>
          <a:p>
            <a:r>
              <a:rPr lang="en-US"/>
              <a:t>Created accounts show up on the database</a:t>
            </a:r>
          </a:p>
        </p:txBody>
      </p:sp>
      <p:pic>
        <p:nvPicPr>
          <p:cNvPr id="4" name="Picture 3" descr="A screenshot of a computer screen&#10;&#10;Description automatically generated">
            <a:extLst>
              <a:ext uri="{FF2B5EF4-FFF2-40B4-BE49-F238E27FC236}">
                <a16:creationId xmlns:a16="http://schemas.microsoft.com/office/drawing/2014/main" id="{75DB7B0C-275E-87C5-5188-C2BE5E6E000C}"/>
              </a:ext>
            </a:extLst>
          </p:cNvPr>
          <p:cNvPicPr>
            <a:picLocks noChangeAspect="1"/>
          </p:cNvPicPr>
          <p:nvPr/>
        </p:nvPicPr>
        <p:blipFill>
          <a:blip r:embed="rId2"/>
          <a:stretch>
            <a:fillRect/>
          </a:stretch>
        </p:blipFill>
        <p:spPr>
          <a:xfrm>
            <a:off x="312343" y="1224207"/>
            <a:ext cx="7839075" cy="1800225"/>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F64B43BF-F9BE-81DC-DC76-BA5D1CBBD15D}"/>
              </a:ext>
            </a:extLst>
          </p:cNvPr>
          <p:cNvPicPr>
            <a:picLocks noChangeAspect="1"/>
          </p:cNvPicPr>
          <p:nvPr/>
        </p:nvPicPr>
        <p:blipFill>
          <a:blip r:embed="rId3"/>
          <a:stretch>
            <a:fillRect/>
          </a:stretch>
        </p:blipFill>
        <p:spPr>
          <a:xfrm>
            <a:off x="5276132" y="3023769"/>
            <a:ext cx="3090596" cy="2227586"/>
          </a:xfrm>
          <a:prstGeom prst="rect">
            <a:avLst/>
          </a:prstGeom>
        </p:spPr>
      </p:pic>
    </p:spTree>
    <p:extLst>
      <p:ext uri="{BB962C8B-B14F-4D97-AF65-F5344CB8AC3E}">
        <p14:creationId xmlns:p14="http://schemas.microsoft.com/office/powerpoint/2010/main" val="38663641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11  - Logging in users</a:t>
            </a:r>
            <a:endParaRPr/>
          </a:p>
        </p:txBody>
      </p:sp>
      <p:graphicFrame>
        <p:nvGraphicFramePr>
          <p:cNvPr id="79" name="Google Shape;79;p17"/>
          <p:cNvGraphicFramePr/>
          <p:nvPr>
            <p:extLst>
              <p:ext uri="{D42A27DB-BD31-4B8C-83A1-F6EECF244321}">
                <p14:modId xmlns:p14="http://schemas.microsoft.com/office/powerpoint/2010/main" val="581783118"/>
              </p:ext>
            </p:extLst>
          </p:nvPr>
        </p:nvGraphicFramePr>
        <p:xfrm>
          <a:off x="383323" y="1275420"/>
          <a:ext cx="8520600" cy="283458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44958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rtl="0">
                        <a:spcBef>
                          <a:spcPts val="0"/>
                        </a:spcBef>
                        <a:spcAft>
                          <a:spcPts val="0"/>
                        </a:spcAft>
                        <a:buNone/>
                      </a:pPr>
                      <a:r>
                        <a:rPr lang="en-US" sz="1800"/>
                        <a:t>Logging in users and logging out</a:t>
                      </a:r>
                      <a:endParaRPr sz="1800"/>
                    </a:p>
                  </a:txBody>
                  <a:tcPr marL="91425" marR="91425" marT="91425" marB="91425"/>
                </a:tc>
                <a:tc>
                  <a:txBody>
                    <a:bodyPr/>
                    <a:lstStyle/>
                    <a:p>
                      <a:pPr marL="0" lvl="0" indent="0" algn="l" rtl="0">
                        <a:spcBef>
                          <a:spcPts val="0"/>
                        </a:spcBef>
                        <a:spcAft>
                          <a:spcPts val="0"/>
                        </a:spcAft>
                        <a:buNone/>
                      </a:pPr>
                      <a:r>
                        <a:rPr lang="en-US" sz="1800"/>
                        <a:t>Login requirements should be set, </a:t>
                      </a:r>
                      <a:r>
                        <a:rPr lang="en-US" sz="1800" err="1"/>
                        <a:t>eg</a:t>
                      </a:r>
                      <a:r>
                        <a:rPr lang="en-US" sz="1800"/>
                        <a:t> cant use unknow email, etc. Users should be sent to the home page after logging in. Should not be able to see home and logout page without being signed in. Logged out users should only be able to see the login and sign up buttons. </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4124087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11 (Trello screenshot)</a:t>
            </a:r>
            <a:endParaRPr/>
          </a:p>
        </p:txBody>
      </p:sp>
      <p:pic>
        <p:nvPicPr>
          <p:cNvPr id="2" name="Picture 1" descr="A screenshot of a computer&#10;&#10;Description automatically generated">
            <a:extLst>
              <a:ext uri="{FF2B5EF4-FFF2-40B4-BE49-F238E27FC236}">
                <a16:creationId xmlns:a16="http://schemas.microsoft.com/office/drawing/2014/main" id="{266F052F-1B2A-E534-838C-D498B42ADDF2}"/>
              </a:ext>
            </a:extLst>
          </p:cNvPr>
          <p:cNvPicPr>
            <a:picLocks noChangeAspect="1"/>
          </p:cNvPicPr>
          <p:nvPr/>
        </p:nvPicPr>
        <p:blipFill>
          <a:blip r:embed="rId3"/>
          <a:stretch>
            <a:fillRect/>
          </a:stretch>
        </p:blipFill>
        <p:spPr>
          <a:xfrm>
            <a:off x="3180599" y="1060373"/>
            <a:ext cx="3760548" cy="4083127"/>
          </a:xfrm>
          <a:prstGeom prst="rect">
            <a:avLst/>
          </a:prstGeom>
        </p:spPr>
      </p:pic>
    </p:spTree>
    <p:extLst>
      <p:ext uri="{BB962C8B-B14F-4D97-AF65-F5344CB8AC3E}">
        <p14:creationId xmlns:p14="http://schemas.microsoft.com/office/powerpoint/2010/main" val="3499219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02CF2-1E6D-5AB3-B848-3633DE7C1A6E}"/>
              </a:ext>
            </a:extLst>
          </p:cNvPr>
          <p:cNvSpPr>
            <a:spLocks noGrp="1"/>
          </p:cNvSpPr>
          <p:nvPr>
            <p:ph type="title"/>
          </p:nvPr>
        </p:nvSpPr>
        <p:spPr>
          <a:xfrm>
            <a:off x="-1008" y="35270"/>
            <a:ext cx="2309582" cy="540351"/>
          </a:xfrm>
        </p:spPr>
        <p:txBody>
          <a:bodyPr/>
          <a:lstStyle/>
          <a:p>
            <a:r>
              <a:rPr lang="en-US"/>
              <a:t>Component 11 v1</a:t>
            </a:r>
          </a:p>
        </p:txBody>
      </p:sp>
      <p:sp>
        <p:nvSpPr>
          <p:cNvPr id="3" name="Text Placeholder 2">
            <a:extLst>
              <a:ext uri="{FF2B5EF4-FFF2-40B4-BE49-F238E27FC236}">
                <a16:creationId xmlns:a16="http://schemas.microsoft.com/office/drawing/2014/main" id="{8A74B034-92B0-D2F9-AF27-69404197D8BB}"/>
              </a:ext>
            </a:extLst>
          </p:cNvPr>
          <p:cNvSpPr>
            <a:spLocks noGrp="1"/>
          </p:cNvSpPr>
          <p:nvPr>
            <p:ph type="body" idx="1"/>
          </p:nvPr>
        </p:nvSpPr>
        <p:spPr>
          <a:xfrm>
            <a:off x="311700" y="1152475"/>
            <a:ext cx="2158619" cy="3416400"/>
          </a:xfrm>
        </p:spPr>
        <p:txBody>
          <a:bodyPr/>
          <a:lstStyle/>
          <a:p>
            <a:r>
              <a:rPr lang="en-US"/>
              <a:t>Making the login requirements</a:t>
            </a:r>
          </a:p>
        </p:txBody>
      </p:sp>
      <p:pic>
        <p:nvPicPr>
          <p:cNvPr id="4" name="Picture 3" descr="A computer screen with text on it&#10;&#10;Description automatically generated">
            <a:extLst>
              <a:ext uri="{FF2B5EF4-FFF2-40B4-BE49-F238E27FC236}">
                <a16:creationId xmlns:a16="http://schemas.microsoft.com/office/drawing/2014/main" id="{A37A2A14-FA0B-4AFB-B24B-942BF4B5EBF8}"/>
              </a:ext>
            </a:extLst>
          </p:cNvPr>
          <p:cNvPicPr>
            <a:picLocks noChangeAspect="1"/>
          </p:cNvPicPr>
          <p:nvPr/>
        </p:nvPicPr>
        <p:blipFill>
          <a:blip r:embed="rId2"/>
          <a:stretch>
            <a:fillRect/>
          </a:stretch>
        </p:blipFill>
        <p:spPr>
          <a:xfrm>
            <a:off x="2457989" y="39988"/>
            <a:ext cx="6686550" cy="2238375"/>
          </a:xfrm>
          <a:prstGeom prst="rect">
            <a:avLst/>
          </a:prstGeom>
        </p:spPr>
      </p:pic>
      <p:pic>
        <p:nvPicPr>
          <p:cNvPr id="5" name="Picture 4" descr="A computer screen with a green and red background&#10;&#10;Description automatically generated">
            <a:extLst>
              <a:ext uri="{FF2B5EF4-FFF2-40B4-BE49-F238E27FC236}">
                <a16:creationId xmlns:a16="http://schemas.microsoft.com/office/drawing/2014/main" id="{41E1F14D-8847-CF5A-C636-E520DE072944}"/>
              </a:ext>
            </a:extLst>
          </p:cNvPr>
          <p:cNvPicPr>
            <a:picLocks noChangeAspect="1"/>
          </p:cNvPicPr>
          <p:nvPr/>
        </p:nvPicPr>
        <p:blipFill>
          <a:blip r:embed="rId3"/>
          <a:stretch>
            <a:fillRect/>
          </a:stretch>
        </p:blipFill>
        <p:spPr>
          <a:xfrm>
            <a:off x="3396382" y="2381879"/>
            <a:ext cx="5629275" cy="962025"/>
          </a:xfrm>
          <a:prstGeom prst="rect">
            <a:avLst/>
          </a:prstGeom>
        </p:spPr>
      </p:pic>
    </p:spTree>
    <p:extLst>
      <p:ext uri="{BB962C8B-B14F-4D97-AF65-F5344CB8AC3E}">
        <p14:creationId xmlns:p14="http://schemas.microsoft.com/office/powerpoint/2010/main" val="15934303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nk and white background&#10;&#10;Description automatically generated">
            <a:extLst>
              <a:ext uri="{FF2B5EF4-FFF2-40B4-BE49-F238E27FC236}">
                <a16:creationId xmlns:a16="http://schemas.microsoft.com/office/drawing/2014/main" id="{DF78AD36-7B65-1B3D-B78A-8C80EA440A3B}"/>
              </a:ext>
            </a:extLst>
          </p:cNvPr>
          <p:cNvPicPr>
            <a:picLocks noChangeAspect="1"/>
          </p:cNvPicPr>
          <p:nvPr/>
        </p:nvPicPr>
        <p:blipFill>
          <a:blip r:embed="rId2"/>
          <a:stretch>
            <a:fillRect/>
          </a:stretch>
        </p:blipFill>
        <p:spPr>
          <a:xfrm>
            <a:off x="1635125" y="1282700"/>
            <a:ext cx="4619625" cy="657225"/>
          </a:xfrm>
          <a:prstGeom prst="rect">
            <a:avLst/>
          </a:prstGeom>
        </p:spPr>
      </p:pic>
      <p:pic>
        <p:nvPicPr>
          <p:cNvPr id="5" name="Picture 4" descr="A screen shot of a computer&#10;&#10;Description automatically generated">
            <a:extLst>
              <a:ext uri="{FF2B5EF4-FFF2-40B4-BE49-F238E27FC236}">
                <a16:creationId xmlns:a16="http://schemas.microsoft.com/office/drawing/2014/main" id="{F140DDB8-798E-5FA3-3225-B63A0BD1BF9C}"/>
              </a:ext>
            </a:extLst>
          </p:cNvPr>
          <p:cNvPicPr>
            <a:picLocks noChangeAspect="1"/>
          </p:cNvPicPr>
          <p:nvPr/>
        </p:nvPicPr>
        <p:blipFill>
          <a:blip r:embed="rId3"/>
          <a:stretch>
            <a:fillRect/>
          </a:stretch>
        </p:blipFill>
        <p:spPr>
          <a:xfrm>
            <a:off x="2516188" y="274638"/>
            <a:ext cx="2857500" cy="704850"/>
          </a:xfrm>
          <a:prstGeom prst="rect">
            <a:avLst/>
          </a:prstGeom>
        </p:spPr>
      </p:pic>
      <p:pic>
        <p:nvPicPr>
          <p:cNvPr id="6" name="Picture 5" descr="A screen shot of a computer&#10;&#10;Description automatically generated">
            <a:extLst>
              <a:ext uri="{FF2B5EF4-FFF2-40B4-BE49-F238E27FC236}">
                <a16:creationId xmlns:a16="http://schemas.microsoft.com/office/drawing/2014/main" id="{BE7B2F38-CA73-E361-E3E3-A927C3F2FB9D}"/>
              </a:ext>
            </a:extLst>
          </p:cNvPr>
          <p:cNvPicPr>
            <a:picLocks noChangeAspect="1"/>
          </p:cNvPicPr>
          <p:nvPr/>
        </p:nvPicPr>
        <p:blipFill>
          <a:blip r:embed="rId4"/>
          <a:stretch>
            <a:fillRect/>
          </a:stretch>
        </p:blipFill>
        <p:spPr>
          <a:xfrm>
            <a:off x="55563" y="2247900"/>
            <a:ext cx="8715375" cy="2266950"/>
          </a:xfrm>
          <a:prstGeom prst="rect">
            <a:avLst/>
          </a:prstGeom>
        </p:spPr>
      </p:pic>
    </p:spTree>
    <p:extLst>
      <p:ext uri="{BB962C8B-B14F-4D97-AF65-F5344CB8AC3E}">
        <p14:creationId xmlns:p14="http://schemas.microsoft.com/office/powerpoint/2010/main" val="21953004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Describe the implication</a:t>
            </a:r>
          </a:p>
          <a:p>
            <a:pPr marL="114300" indent="0">
              <a:lnSpc>
                <a:spcPct val="114999"/>
              </a:lnSpc>
              <a:buNone/>
            </a:pPr>
            <a:endParaRPr lang="en-US"/>
          </a:p>
          <a:p>
            <a:pPr marL="114300" indent="0">
              <a:lnSpc>
                <a:spcPct val="114999"/>
              </a:lnSpc>
              <a:buNone/>
            </a:pPr>
            <a:r>
              <a:rPr lang="en-US"/>
              <a:t>I want my website to be engaging and aesthetic. I do not want the website to be ugly to look at and be overloaded with information. Everything should be simple and the only information on the website is the ones that are needed.</a:t>
            </a:r>
          </a:p>
          <a:p>
            <a:pPr marL="114300" indent="0">
              <a:buNone/>
            </a:pPr>
            <a:endParaRPr lang="en-US"/>
          </a:p>
          <a:p>
            <a:pPr marL="114300" indent="0">
              <a:buNone/>
            </a:pPr>
            <a:endParaRPr lang="en-US"/>
          </a:p>
          <a:p>
            <a:pPr marL="114300" indent="0">
              <a:buNone/>
            </a:pPr>
            <a:endParaRPr lang="en-US"/>
          </a:p>
          <a:p>
            <a:pPr marL="114300" indent="0">
              <a:buNone/>
            </a:pPr>
            <a:endParaRPr lang="en-US"/>
          </a:p>
          <a:p>
            <a:pPr marL="114300" indent="0">
              <a:buNone/>
            </a:pPr>
            <a:endParaRPr lang="en-NZ"/>
          </a:p>
        </p:txBody>
      </p:sp>
    </p:spTree>
    <p:extLst>
      <p:ext uri="{BB962C8B-B14F-4D97-AF65-F5344CB8AC3E}">
        <p14:creationId xmlns:p14="http://schemas.microsoft.com/office/powerpoint/2010/main" val="132034645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11  v2(Trello screenshot)</a:t>
            </a:r>
            <a:endParaRPr/>
          </a:p>
        </p:txBody>
      </p:sp>
      <p:pic>
        <p:nvPicPr>
          <p:cNvPr id="3" name="Picture 2" descr="A screenshot of a computer&#10;&#10;Description automatically generated">
            <a:extLst>
              <a:ext uri="{FF2B5EF4-FFF2-40B4-BE49-F238E27FC236}">
                <a16:creationId xmlns:a16="http://schemas.microsoft.com/office/drawing/2014/main" id="{D1CE1890-3BC3-DF17-04FA-20B4BFCE7434}"/>
              </a:ext>
            </a:extLst>
          </p:cNvPr>
          <p:cNvPicPr>
            <a:picLocks noChangeAspect="1"/>
          </p:cNvPicPr>
          <p:nvPr/>
        </p:nvPicPr>
        <p:blipFill>
          <a:blip r:embed="rId3"/>
          <a:stretch>
            <a:fillRect/>
          </a:stretch>
        </p:blipFill>
        <p:spPr>
          <a:xfrm>
            <a:off x="3230372" y="950204"/>
            <a:ext cx="3750515" cy="4131326"/>
          </a:xfrm>
          <a:prstGeom prst="rect">
            <a:avLst/>
          </a:prstGeom>
        </p:spPr>
      </p:pic>
    </p:spTree>
    <p:extLst>
      <p:ext uri="{BB962C8B-B14F-4D97-AF65-F5344CB8AC3E}">
        <p14:creationId xmlns:p14="http://schemas.microsoft.com/office/powerpoint/2010/main" val="179712921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26E450-ED35-7BB4-0435-E6867C9688DF}"/>
              </a:ext>
            </a:extLst>
          </p:cNvPr>
          <p:cNvSpPr>
            <a:spLocks noGrp="1"/>
          </p:cNvSpPr>
          <p:nvPr>
            <p:ph type="title"/>
          </p:nvPr>
        </p:nvSpPr>
        <p:spPr/>
        <p:txBody>
          <a:bodyPr/>
          <a:lstStyle/>
          <a:p>
            <a:r>
              <a:rPr lang="en-US"/>
              <a:t>Component 11 v2</a:t>
            </a:r>
          </a:p>
        </p:txBody>
      </p:sp>
      <p:sp>
        <p:nvSpPr>
          <p:cNvPr id="3" name="Text Placeholder 2">
            <a:extLst>
              <a:ext uri="{FF2B5EF4-FFF2-40B4-BE49-F238E27FC236}">
                <a16:creationId xmlns:a16="http://schemas.microsoft.com/office/drawing/2014/main" id="{CCA73028-552F-D2F1-544B-3E6DFA3020ED}"/>
              </a:ext>
            </a:extLst>
          </p:cNvPr>
          <p:cNvSpPr>
            <a:spLocks noGrp="1"/>
          </p:cNvSpPr>
          <p:nvPr>
            <p:ph type="body" idx="1"/>
          </p:nvPr>
        </p:nvSpPr>
        <p:spPr/>
        <p:txBody>
          <a:bodyPr/>
          <a:lstStyle/>
          <a:p>
            <a:r>
              <a:rPr lang="en-US"/>
              <a:t>After logging it should reroute to home page</a:t>
            </a:r>
          </a:p>
        </p:txBody>
      </p:sp>
      <p:pic>
        <p:nvPicPr>
          <p:cNvPr id="4" name="Picture 3" descr="A screen shot of a computer screen&#10;&#10;Description automatically generated">
            <a:extLst>
              <a:ext uri="{FF2B5EF4-FFF2-40B4-BE49-F238E27FC236}">
                <a16:creationId xmlns:a16="http://schemas.microsoft.com/office/drawing/2014/main" id="{900A2D61-FBBD-752C-B2FA-4C132CF5F51F}"/>
              </a:ext>
            </a:extLst>
          </p:cNvPr>
          <p:cNvPicPr>
            <a:picLocks noChangeAspect="1"/>
          </p:cNvPicPr>
          <p:nvPr/>
        </p:nvPicPr>
        <p:blipFill>
          <a:blip r:embed="rId2"/>
          <a:stretch>
            <a:fillRect/>
          </a:stretch>
        </p:blipFill>
        <p:spPr>
          <a:xfrm>
            <a:off x="2157413" y="2262188"/>
            <a:ext cx="4829175" cy="619125"/>
          </a:xfrm>
          <a:prstGeom prst="rect">
            <a:avLst/>
          </a:prstGeom>
        </p:spPr>
      </p:pic>
    </p:spTree>
    <p:extLst>
      <p:ext uri="{BB962C8B-B14F-4D97-AF65-F5344CB8AC3E}">
        <p14:creationId xmlns:p14="http://schemas.microsoft.com/office/powerpoint/2010/main" val="57383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11  v3 and v4(Trello screenshot)</a:t>
            </a:r>
            <a:endParaRPr/>
          </a:p>
        </p:txBody>
      </p:sp>
      <p:pic>
        <p:nvPicPr>
          <p:cNvPr id="2" name="Picture 1" descr="A screenshot of a computer&#10;&#10;Description automatically generated">
            <a:extLst>
              <a:ext uri="{FF2B5EF4-FFF2-40B4-BE49-F238E27FC236}">
                <a16:creationId xmlns:a16="http://schemas.microsoft.com/office/drawing/2014/main" id="{644C8D20-B6B7-9E4B-FA29-CD6297E76329}"/>
              </a:ext>
            </a:extLst>
          </p:cNvPr>
          <p:cNvPicPr>
            <a:picLocks noChangeAspect="1"/>
          </p:cNvPicPr>
          <p:nvPr/>
        </p:nvPicPr>
        <p:blipFill>
          <a:blip r:embed="rId3"/>
          <a:stretch>
            <a:fillRect/>
          </a:stretch>
        </p:blipFill>
        <p:spPr>
          <a:xfrm>
            <a:off x="3005045" y="1019060"/>
            <a:ext cx="3615897" cy="3986729"/>
          </a:xfrm>
          <a:prstGeom prst="rect">
            <a:avLst/>
          </a:prstGeom>
        </p:spPr>
      </p:pic>
    </p:spTree>
    <p:extLst>
      <p:ext uri="{BB962C8B-B14F-4D97-AF65-F5344CB8AC3E}">
        <p14:creationId xmlns:p14="http://schemas.microsoft.com/office/powerpoint/2010/main" val="327990368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D12CCB-4358-4941-1F62-FFC30AB59D31}"/>
              </a:ext>
            </a:extLst>
          </p:cNvPr>
          <p:cNvSpPr>
            <a:spLocks noGrp="1"/>
          </p:cNvSpPr>
          <p:nvPr>
            <p:ph type="title"/>
          </p:nvPr>
        </p:nvSpPr>
        <p:spPr/>
        <p:txBody>
          <a:bodyPr/>
          <a:lstStyle/>
          <a:p>
            <a:r>
              <a:rPr lang="en-US"/>
              <a:t>Component 11 v3 </a:t>
            </a:r>
          </a:p>
        </p:txBody>
      </p:sp>
      <p:sp>
        <p:nvSpPr>
          <p:cNvPr id="3" name="Text Placeholder 2">
            <a:extLst>
              <a:ext uri="{FF2B5EF4-FFF2-40B4-BE49-F238E27FC236}">
                <a16:creationId xmlns:a16="http://schemas.microsoft.com/office/drawing/2014/main" id="{3B37FC58-7679-E5EB-CA71-F58E111AC7DE}"/>
              </a:ext>
            </a:extLst>
          </p:cNvPr>
          <p:cNvSpPr>
            <a:spLocks noGrp="1"/>
          </p:cNvSpPr>
          <p:nvPr>
            <p:ph type="body" idx="1"/>
          </p:nvPr>
        </p:nvSpPr>
        <p:spPr>
          <a:xfrm>
            <a:off x="311700" y="1152475"/>
            <a:ext cx="2881082" cy="3416400"/>
          </a:xfrm>
        </p:spPr>
        <p:txBody>
          <a:bodyPr/>
          <a:lstStyle/>
          <a:p>
            <a:r>
              <a:rPr lang="en-US"/>
              <a:t>Logged out users should not be able go home page and logout</a:t>
            </a:r>
          </a:p>
          <a:p>
            <a:pPr>
              <a:lnSpc>
                <a:spcPct val="114999"/>
              </a:lnSpc>
            </a:pPr>
            <a:r>
              <a:rPr lang="en-US"/>
              <a:t>Logged in users should not be able to go sign up and login</a:t>
            </a:r>
          </a:p>
        </p:txBody>
      </p:sp>
      <p:pic>
        <p:nvPicPr>
          <p:cNvPr id="4" name="Picture 3" descr="A screenshot of a computer screen&#10;&#10;Description automatically generated">
            <a:extLst>
              <a:ext uri="{FF2B5EF4-FFF2-40B4-BE49-F238E27FC236}">
                <a16:creationId xmlns:a16="http://schemas.microsoft.com/office/drawing/2014/main" id="{86A1C498-2134-AF95-67AC-C9F1F8437B96}"/>
              </a:ext>
            </a:extLst>
          </p:cNvPr>
          <p:cNvPicPr>
            <a:picLocks noChangeAspect="1"/>
          </p:cNvPicPr>
          <p:nvPr/>
        </p:nvPicPr>
        <p:blipFill>
          <a:blip r:embed="rId2"/>
          <a:stretch>
            <a:fillRect/>
          </a:stretch>
        </p:blipFill>
        <p:spPr>
          <a:xfrm>
            <a:off x="3471413" y="1291087"/>
            <a:ext cx="5867400" cy="1181100"/>
          </a:xfrm>
          <a:prstGeom prst="rect">
            <a:avLst/>
          </a:prstGeom>
        </p:spPr>
      </p:pic>
    </p:spTree>
    <p:extLst>
      <p:ext uri="{BB962C8B-B14F-4D97-AF65-F5344CB8AC3E}">
        <p14:creationId xmlns:p14="http://schemas.microsoft.com/office/powerpoint/2010/main" val="172800782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4DC89F-7D43-E214-D5B1-0337345FC039}"/>
              </a:ext>
            </a:extLst>
          </p:cNvPr>
          <p:cNvSpPr>
            <a:spLocks noGrp="1"/>
          </p:cNvSpPr>
          <p:nvPr>
            <p:ph type="title"/>
          </p:nvPr>
        </p:nvSpPr>
        <p:spPr/>
        <p:txBody>
          <a:bodyPr/>
          <a:lstStyle/>
          <a:p>
            <a:r>
              <a:rPr lang="en-US"/>
              <a:t>Component 11 v4</a:t>
            </a:r>
          </a:p>
        </p:txBody>
      </p:sp>
      <p:sp>
        <p:nvSpPr>
          <p:cNvPr id="3" name="Text Placeholder 2">
            <a:extLst>
              <a:ext uri="{FF2B5EF4-FFF2-40B4-BE49-F238E27FC236}">
                <a16:creationId xmlns:a16="http://schemas.microsoft.com/office/drawing/2014/main" id="{8D7A21CB-89E9-128F-506B-8E067E780E5A}"/>
              </a:ext>
            </a:extLst>
          </p:cNvPr>
          <p:cNvSpPr>
            <a:spLocks noGrp="1"/>
          </p:cNvSpPr>
          <p:nvPr>
            <p:ph type="body" idx="1"/>
          </p:nvPr>
        </p:nvSpPr>
        <p:spPr/>
        <p:txBody>
          <a:bodyPr/>
          <a:lstStyle/>
          <a:p>
            <a:r>
              <a:rPr lang="en-US"/>
              <a:t>Navbar should only display signup and login for anonymous users</a:t>
            </a:r>
          </a:p>
          <a:p>
            <a:pPr>
              <a:lnSpc>
                <a:spcPct val="114999"/>
              </a:lnSpc>
            </a:pPr>
            <a:r>
              <a:rPr lang="en-US"/>
              <a:t>Navbar should only display logout and home for current user</a:t>
            </a:r>
          </a:p>
        </p:txBody>
      </p:sp>
      <p:pic>
        <p:nvPicPr>
          <p:cNvPr id="4" name="Picture 3" descr="A screen shot of a computer program&#10;&#10;Description automatically generated">
            <a:extLst>
              <a:ext uri="{FF2B5EF4-FFF2-40B4-BE49-F238E27FC236}">
                <a16:creationId xmlns:a16="http://schemas.microsoft.com/office/drawing/2014/main" id="{526038A4-DFF6-ED46-B5E3-7923F4C8941C}"/>
              </a:ext>
            </a:extLst>
          </p:cNvPr>
          <p:cNvPicPr>
            <a:picLocks noChangeAspect="1"/>
          </p:cNvPicPr>
          <p:nvPr/>
        </p:nvPicPr>
        <p:blipFill>
          <a:blip r:embed="rId2"/>
          <a:stretch>
            <a:fillRect/>
          </a:stretch>
        </p:blipFill>
        <p:spPr>
          <a:xfrm>
            <a:off x="442463" y="1983267"/>
            <a:ext cx="8496300" cy="1457325"/>
          </a:xfrm>
          <a:prstGeom prst="rect">
            <a:avLst/>
          </a:prstGeom>
        </p:spPr>
      </p:pic>
    </p:spTree>
    <p:extLst>
      <p:ext uri="{BB962C8B-B14F-4D97-AF65-F5344CB8AC3E}">
        <p14:creationId xmlns:p14="http://schemas.microsoft.com/office/powerpoint/2010/main" val="258273177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EB67E-8384-636C-02A6-7DF5FD3C03C2}"/>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87163A45-AA8E-22C6-26D1-371E43845BE2}"/>
              </a:ext>
            </a:extLst>
          </p:cNvPr>
          <p:cNvSpPr>
            <a:spLocks noGrp="1"/>
          </p:cNvSpPr>
          <p:nvPr>
            <p:ph type="body" idx="1"/>
          </p:nvPr>
        </p:nvSpPr>
        <p:spPr/>
        <p:txBody>
          <a:bodyPr/>
          <a:lstStyle/>
          <a:p>
            <a:endParaRPr lang="en-US"/>
          </a:p>
        </p:txBody>
      </p:sp>
      <p:pic>
        <p:nvPicPr>
          <p:cNvPr id="4" name="Picture 3" descr="A screenshot of a login screen&#10;&#10;Description automatically generated">
            <a:extLst>
              <a:ext uri="{FF2B5EF4-FFF2-40B4-BE49-F238E27FC236}">
                <a16:creationId xmlns:a16="http://schemas.microsoft.com/office/drawing/2014/main" id="{70B2873D-835D-7089-F0EA-5B2D8322C5AE}"/>
              </a:ext>
            </a:extLst>
          </p:cNvPr>
          <p:cNvPicPr>
            <a:picLocks noChangeAspect="1"/>
          </p:cNvPicPr>
          <p:nvPr/>
        </p:nvPicPr>
        <p:blipFill>
          <a:blip r:embed="rId2"/>
          <a:stretch>
            <a:fillRect/>
          </a:stretch>
        </p:blipFill>
        <p:spPr>
          <a:xfrm>
            <a:off x="0" y="18414"/>
            <a:ext cx="9144000" cy="2534923"/>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ACE0C43D-A4CE-98A9-EA9D-6C4A088F43D0}"/>
              </a:ext>
            </a:extLst>
          </p:cNvPr>
          <p:cNvPicPr>
            <a:picLocks noChangeAspect="1"/>
          </p:cNvPicPr>
          <p:nvPr/>
        </p:nvPicPr>
        <p:blipFill>
          <a:blip r:embed="rId3"/>
          <a:stretch>
            <a:fillRect/>
          </a:stretch>
        </p:blipFill>
        <p:spPr>
          <a:xfrm>
            <a:off x="0" y="2558435"/>
            <a:ext cx="9144000" cy="2138003"/>
          </a:xfrm>
          <a:prstGeom prst="rect">
            <a:avLst/>
          </a:prstGeom>
        </p:spPr>
      </p:pic>
    </p:spTree>
    <p:extLst>
      <p:ext uri="{BB962C8B-B14F-4D97-AF65-F5344CB8AC3E}">
        <p14:creationId xmlns:p14="http://schemas.microsoft.com/office/powerpoint/2010/main" val="81933462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12  - Notes.html</a:t>
            </a:r>
            <a:endParaRPr/>
          </a:p>
        </p:txBody>
      </p:sp>
      <p:graphicFrame>
        <p:nvGraphicFramePr>
          <p:cNvPr id="79" name="Google Shape;79;p17"/>
          <p:cNvGraphicFramePr/>
          <p:nvPr>
            <p:extLst>
              <p:ext uri="{D42A27DB-BD31-4B8C-83A1-F6EECF244321}">
                <p14:modId xmlns:p14="http://schemas.microsoft.com/office/powerpoint/2010/main" val="2563902678"/>
              </p:ext>
            </p:extLst>
          </p:nvPr>
        </p:nvGraphicFramePr>
        <p:xfrm>
          <a:off x="383323" y="1275420"/>
          <a:ext cx="8520600" cy="1188660"/>
        </p:xfrm>
        <a:graphic>
          <a:graphicData uri="http://schemas.openxmlformats.org/drawingml/2006/table">
            <a:tbl>
              <a:tblPr>
                <a:noFill/>
                <a:tableStyleId>{E1099E06-0E6B-448D-9D27-60429F06E6F4}</a:tableStyleId>
              </a:tblPr>
              <a:tblGrid>
                <a:gridCol w="4260300">
                  <a:extLst>
                    <a:ext uri="{9D8B030D-6E8A-4147-A177-3AD203B41FA5}">
                      <a16:colId xmlns:a16="http://schemas.microsoft.com/office/drawing/2014/main" val="20000"/>
                    </a:ext>
                  </a:extLst>
                </a:gridCol>
                <a:gridCol w="4260300">
                  <a:extLst>
                    <a:ext uri="{9D8B030D-6E8A-4147-A177-3AD203B41FA5}">
                      <a16:colId xmlns:a16="http://schemas.microsoft.com/office/drawing/2014/main" val="20001"/>
                    </a:ext>
                  </a:extLst>
                </a:gridCol>
              </a:tblGrid>
              <a:tr h="44958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rtl="0">
                        <a:spcBef>
                          <a:spcPts val="0"/>
                        </a:spcBef>
                        <a:spcAft>
                          <a:spcPts val="0"/>
                        </a:spcAft>
                        <a:buNone/>
                      </a:pPr>
                      <a:r>
                        <a:rPr lang="en-US" sz="1800"/>
                        <a:t>Add notes</a:t>
                      </a:r>
                      <a:endParaRPr sz="1800"/>
                    </a:p>
                  </a:txBody>
                  <a:tcPr marL="91425" marR="91425" marT="91425" marB="91425"/>
                </a:tc>
                <a:tc>
                  <a:txBody>
                    <a:bodyPr/>
                    <a:lstStyle/>
                    <a:p>
                      <a:pPr marL="0" lvl="0" indent="0" algn="l">
                        <a:spcBef>
                          <a:spcPts val="0"/>
                        </a:spcBef>
                        <a:spcAft>
                          <a:spcPts val="0"/>
                        </a:spcAft>
                        <a:buNone/>
                      </a:pPr>
                      <a:r>
                        <a:rPr lang="en-US" sz="1800"/>
                        <a:t>Notes should be able to be added and seen.</a:t>
                      </a:r>
                      <a:endParaRPr/>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28940820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29074" y="52549"/>
            <a:ext cx="8520600" cy="572700"/>
          </a:xfrm>
          <a:prstGeom prst="rect">
            <a:avLst/>
          </a:prstGeom>
        </p:spPr>
        <p:txBody>
          <a:bodyPr spcFirstLastPara="1" wrap="square" lIns="91425" tIns="91425" rIns="91425" bIns="91425" anchor="t" anchorCtr="0">
            <a:noAutofit/>
          </a:bodyPr>
          <a:lstStyle/>
          <a:p>
            <a:r>
              <a:rPr lang="en"/>
              <a:t>Component 12(Trello screenshot)</a:t>
            </a:r>
            <a:endParaRPr/>
          </a:p>
        </p:txBody>
      </p:sp>
      <p:pic>
        <p:nvPicPr>
          <p:cNvPr id="4" name="Picture 3" descr="A screenshot of a computer&#10;&#10;Description automatically generated">
            <a:extLst>
              <a:ext uri="{FF2B5EF4-FFF2-40B4-BE49-F238E27FC236}">
                <a16:creationId xmlns:a16="http://schemas.microsoft.com/office/drawing/2014/main" id="{5AF370F2-8642-8338-D851-841BFEC8F5DF}"/>
              </a:ext>
            </a:extLst>
          </p:cNvPr>
          <p:cNvPicPr>
            <a:picLocks noChangeAspect="1"/>
          </p:cNvPicPr>
          <p:nvPr/>
        </p:nvPicPr>
        <p:blipFill>
          <a:blip r:embed="rId3"/>
          <a:stretch>
            <a:fillRect/>
          </a:stretch>
        </p:blipFill>
        <p:spPr>
          <a:xfrm>
            <a:off x="3172943" y="1019060"/>
            <a:ext cx="3720775" cy="4124440"/>
          </a:xfrm>
          <a:prstGeom prst="rect">
            <a:avLst/>
          </a:prstGeom>
        </p:spPr>
      </p:pic>
    </p:spTree>
    <p:extLst>
      <p:ext uri="{BB962C8B-B14F-4D97-AF65-F5344CB8AC3E}">
        <p14:creationId xmlns:p14="http://schemas.microsoft.com/office/powerpoint/2010/main" val="139481239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EF54E-251D-EEA2-C900-55A07E135940}"/>
              </a:ext>
            </a:extLst>
          </p:cNvPr>
          <p:cNvSpPr>
            <a:spLocks noGrp="1"/>
          </p:cNvSpPr>
          <p:nvPr>
            <p:ph type="title"/>
          </p:nvPr>
        </p:nvSpPr>
        <p:spPr/>
        <p:txBody>
          <a:bodyPr/>
          <a:lstStyle/>
          <a:p>
            <a:r>
              <a:rPr lang="en-US"/>
              <a:t>Component 12 v1 - Notes.html</a:t>
            </a:r>
          </a:p>
        </p:txBody>
      </p:sp>
      <p:sp>
        <p:nvSpPr>
          <p:cNvPr id="3" name="Text Placeholder 2">
            <a:extLst>
              <a:ext uri="{FF2B5EF4-FFF2-40B4-BE49-F238E27FC236}">
                <a16:creationId xmlns:a16="http://schemas.microsoft.com/office/drawing/2014/main" id="{2F89967F-FEBA-967C-165D-B248CAE77371}"/>
              </a:ext>
            </a:extLst>
          </p:cNvPr>
          <p:cNvSpPr>
            <a:spLocks noGrp="1"/>
          </p:cNvSpPr>
          <p:nvPr>
            <p:ph type="body" idx="1"/>
          </p:nvPr>
        </p:nvSpPr>
        <p:spPr/>
        <p:txBody>
          <a:bodyPr/>
          <a:lstStyle/>
          <a:p>
            <a:r>
              <a:rPr lang="en-US"/>
              <a:t>Notes.html is added</a:t>
            </a:r>
          </a:p>
        </p:txBody>
      </p:sp>
      <p:pic>
        <p:nvPicPr>
          <p:cNvPr id="4" name="Picture 3" descr="A screenshot of a computer&#10;&#10;Description automatically generated">
            <a:extLst>
              <a:ext uri="{FF2B5EF4-FFF2-40B4-BE49-F238E27FC236}">
                <a16:creationId xmlns:a16="http://schemas.microsoft.com/office/drawing/2014/main" id="{40DCC20C-A402-EBDB-71AC-4ED96EECD555}"/>
              </a:ext>
            </a:extLst>
          </p:cNvPr>
          <p:cNvPicPr>
            <a:picLocks noChangeAspect="1"/>
          </p:cNvPicPr>
          <p:nvPr/>
        </p:nvPicPr>
        <p:blipFill>
          <a:blip r:embed="rId2"/>
          <a:stretch>
            <a:fillRect/>
          </a:stretch>
        </p:blipFill>
        <p:spPr>
          <a:xfrm>
            <a:off x="5119688" y="2369"/>
            <a:ext cx="3714750" cy="900136"/>
          </a:xfrm>
          <a:prstGeom prst="rect">
            <a:avLst/>
          </a:prstGeom>
        </p:spPr>
      </p:pic>
      <p:pic>
        <p:nvPicPr>
          <p:cNvPr id="5" name="Picture 4" descr="A computer screen with text and images&#10;&#10;Description automatically generated">
            <a:extLst>
              <a:ext uri="{FF2B5EF4-FFF2-40B4-BE49-F238E27FC236}">
                <a16:creationId xmlns:a16="http://schemas.microsoft.com/office/drawing/2014/main" id="{F97876FD-8EBA-E0DB-96B0-160799CD9203}"/>
              </a:ext>
            </a:extLst>
          </p:cNvPr>
          <p:cNvPicPr>
            <a:picLocks noChangeAspect="1"/>
          </p:cNvPicPr>
          <p:nvPr/>
        </p:nvPicPr>
        <p:blipFill>
          <a:blip r:embed="rId3"/>
          <a:stretch>
            <a:fillRect/>
          </a:stretch>
        </p:blipFill>
        <p:spPr>
          <a:xfrm>
            <a:off x="1577975" y="1600200"/>
            <a:ext cx="5781675" cy="3276600"/>
          </a:xfrm>
          <a:prstGeom prst="rect">
            <a:avLst/>
          </a:prstGeom>
        </p:spPr>
      </p:pic>
    </p:spTree>
    <p:extLst>
      <p:ext uri="{BB962C8B-B14F-4D97-AF65-F5344CB8AC3E}">
        <p14:creationId xmlns:p14="http://schemas.microsoft.com/office/powerpoint/2010/main" val="87976527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29074" y="52549"/>
            <a:ext cx="8520600" cy="572700"/>
          </a:xfrm>
          <a:prstGeom prst="rect">
            <a:avLst/>
          </a:prstGeom>
        </p:spPr>
        <p:txBody>
          <a:bodyPr spcFirstLastPara="1" wrap="square" lIns="91425" tIns="91425" rIns="91425" bIns="91425" anchor="t" anchorCtr="0">
            <a:noAutofit/>
          </a:bodyPr>
          <a:lstStyle/>
          <a:p>
            <a:r>
              <a:rPr lang="en"/>
              <a:t>Component 12 v1(Trello screenshot)</a:t>
            </a:r>
            <a:endParaRPr/>
          </a:p>
        </p:txBody>
      </p:sp>
      <p:pic>
        <p:nvPicPr>
          <p:cNvPr id="4" name="Picture 3" descr="A screenshot of a computer&#10;&#10;Description automatically generated">
            <a:extLst>
              <a:ext uri="{FF2B5EF4-FFF2-40B4-BE49-F238E27FC236}">
                <a16:creationId xmlns:a16="http://schemas.microsoft.com/office/drawing/2014/main" id="{5AF370F2-8642-8338-D851-841BFEC8F5DF}"/>
              </a:ext>
            </a:extLst>
          </p:cNvPr>
          <p:cNvPicPr>
            <a:picLocks noChangeAspect="1"/>
          </p:cNvPicPr>
          <p:nvPr/>
        </p:nvPicPr>
        <p:blipFill>
          <a:blip r:embed="rId3"/>
          <a:stretch>
            <a:fillRect/>
          </a:stretch>
        </p:blipFill>
        <p:spPr>
          <a:xfrm>
            <a:off x="3172943" y="1019060"/>
            <a:ext cx="3720775" cy="4124440"/>
          </a:xfrm>
          <a:prstGeom prst="rect">
            <a:avLst/>
          </a:prstGeom>
        </p:spPr>
      </p:pic>
    </p:spTree>
    <p:extLst>
      <p:ext uri="{BB962C8B-B14F-4D97-AF65-F5344CB8AC3E}">
        <p14:creationId xmlns:p14="http://schemas.microsoft.com/office/powerpoint/2010/main" val="20177681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12979F-6922-40FD-B6E0-0506FA25714D}"/>
              </a:ext>
            </a:extLst>
          </p:cNvPr>
          <p:cNvSpPr>
            <a:spLocks noGrp="1"/>
          </p:cNvSpPr>
          <p:nvPr>
            <p:ph type="title"/>
          </p:nvPr>
        </p:nvSpPr>
        <p:spPr/>
        <p:txBody>
          <a:bodyPr/>
          <a:lstStyle/>
          <a:p>
            <a:r>
              <a:rPr lang="en-US"/>
              <a:t>Explain the relevant implications</a:t>
            </a:r>
            <a:endParaRPr lang="en-NZ"/>
          </a:p>
        </p:txBody>
      </p:sp>
      <p:sp>
        <p:nvSpPr>
          <p:cNvPr id="3" name="Text Placeholder 2">
            <a:extLst>
              <a:ext uri="{FF2B5EF4-FFF2-40B4-BE49-F238E27FC236}">
                <a16:creationId xmlns:a16="http://schemas.microsoft.com/office/drawing/2014/main" id="{1EB42CE1-67BF-466B-8C2C-7F21A8892B1E}"/>
              </a:ext>
            </a:extLst>
          </p:cNvPr>
          <p:cNvSpPr>
            <a:spLocks noGrp="1"/>
          </p:cNvSpPr>
          <p:nvPr>
            <p:ph type="body" idx="1"/>
          </p:nvPr>
        </p:nvSpPr>
        <p:spPr/>
        <p:txBody>
          <a:bodyPr/>
          <a:lstStyle/>
          <a:p>
            <a:pPr marL="114300" indent="0">
              <a:buNone/>
            </a:pPr>
            <a:r>
              <a:rPr lang="en-US"/>
              <a:t>Implication 1</a:t>
            </a:r>
          </a:p>
          <a:p>
            <a:pPr marL="114300" indent="0">
              <a:buNone/>
            </a:pPr>
            <a:r>
              <a:rPr lang="en-US"/>
              <a:t>Explain why it needs to be considered</a:t>
            </a:r>
          </a:p>
          <a:p>
            <a:pPr marL="114300" indent="0">
              <a:buNone/>
            </a:pPr>
            <a:endParaRPr lang="en-US"/>
          </a:p>
          <a:p>
            <a:pPr marL="114300" indent="0">
              <a:buNone/>
            </a:pPr>
            <a:r>
              <a:rPr lang="en-US"/>
              <a:t>This implication needs to be considered because the website needs to look good for all the new users that come onto the website.</a:t>
            </a:r>
          </a:p>
          <a:p>
            <a:pPr marL="114300" indent="0">
              <a:buNone/>
            </a:pPr>
            <a:endParaRPr lang="en-NZ"/>
          </a:p>
        </p:txBody>
      </p:sp>
    </p:spTree>
    <p:extLst>
      <p:ext uri="{BB962C8B-B14F-4D97-AF65-F5344CB8AC3E}">
        <p14:creationId xmlns:p14="http://schemas.microsoft.com/office/powerpoint/2010/main" val="268242422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1D1460-5A16-9546-524F-DE011CD14267}"/>
              </a:ext>
            </a:extLst>
          </p:cNvPr>
          <p:cNvSpPr>
            <a:spLocks noGrp="1"/>
          </p:cNvSpPr>
          <p:nvPr>
            <p:ph type="title"/>
          </p:nvPr>
        </p:nvSpPr>
        <p:spPr/>
        <p:txBody>
          <a:bodyPr/>
          <a:lstStyle/>
          <a:p>
            <a:r>
              <a:rPr lang="en-US"/>
              <a:t>Component 12 v2 - Adding notes</a:t>
            </a:r>
          </a:p>
        </p:txBody>
      </p:sp>
      <p:sp>
        <p:nvSpPr>
          <p:cNvPr id="3" name="Text Placeholder 2">
            <a:extLst>
              <a:ext uri="{FF2B5EF4-FFF2-40B4-BE49-F238E27FC236}">
                <a16:creationId xmlns:a16="http://schemas.microsoft.com/office/drawing/2014/main" id="{65C75223-DF84-3B98-7796-13505BF892FC}"/>
              </a:ext>
            </a:extLst>
          </p:cNvPr>
          <p:cNvSpPr>
            <a:spLocks noGrp="1"/>
          </p:cNvSpPr>
          <p:nvPr>
            <p:ph type="body" idx="1"/>
          </p:nvPr>
        </p:nvSpPr>
        <p:spPr/>
        <p:txBody>
          <a:bodyPr/>
          <a:lstStyle/>
          <a:p>
            <a:endParaRPr lang="en-US"/>
          </a:p>
        </p:txBody>
      </p:sp>
      <p:pic>
        <p:nvPicPr>
          <p:cNvPr id="4" name="Picture 3" descr="A computer screen shot of a program&#10;&#10;Description automatically generated">
            <a:extLst>
              <a:ext uri="{FF2B5EF4-FFF2-40B4-BE49-F238E27FC236}">
                <a16:creationId xmlns:a16="http://schemas.microsoft.com/office/drawing/2014/main" id="{626E1A11-CC52-07B7-654B-4FE2C0301B0E}"/>
              </a:ext>
            </a:extLst>
          </p:cNvPr>
          <p:cNvPicPr>
            <a:picLocks noChangeAspect="1"/>
          </p:cNvPicPr>
          <p:nvPr/>
        </p:nvPicPr>
        <p:blipFill>
          <a:blip r:embed="rId2"/>
          <a:stretch>
            <a:fillRect/>
          </a:stretch>
        </p:blipFill>
        <p:spPr>
          <a:xfrm>
            <a:off x="4800329" y="1280572"/>
            <a:ext cx="4029075" cy="3002892"/>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9ECA48D9-9FCC-2E04-888B-FA6274992712}"/>
              </a:ext>
            </a:extLst>
          </p:cNvPr>
          <p:cNvPicPr>
            <a:picLocks noChangeAspect="1"/>
          </p:cNvPicPr>
          <p:nvPr/>
        </p:nvPicPr>
        <p:blipFill>
          <a:blip r:embed="rId3"/>
          <a:stretch>
            <a:fillRect/>
          </a:stretch>
        </p:blipFill>
        <p:spPr>
          <a:xfrm>
            <a:off x="823912" y="1791239"/>
            <a:ext cx="5770892" cy="2218786"/>
          </a:xfrm>
          <a:prstGeom prst="rect">
            <a:avLst/>
          </a:prstGeom>
        </p:spPr>
      </p:pic>
    </p:spTree>
    <p:extLst>
      <p:ext uri="{BB962C8B-B14F-4D97-AF65-F5344CB8AC3E}">
        <p14:creationId xmlns:p14="http://schemas.microsoft.com/office/powerpoint/2010/main" val="18446848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7D5A35-EDF2-312B-5CE7-5714C3AA58DC}"/>
              </a:ext>
            </a:extLst>
          </p:cNvPr>
          <p:cNvSpPr>
            <a:spLocks noGrp="1"/>
          </p:cNvSpPr>
          <p:nvPr>
            <p:ph type="title"/>
          </p:nvPr>
        </p:nvSpPr>
        <p:spPr>
          <a:xfrm>
            <a:off x="-1008" y="2921"/>
            <a:ext cx="8520600" cy="572700"/>
          </a:xfrm>
        </p:spPr>
        <p:txBody>
          <a:bodyPr/>
          <a:lstStyle/>
          <a:p>
            <a:r>
              <a:rPr lang="en-US"/>
              <a:t>Component 12 v3 – deleting notes</a:t>
            </a:r>
          </a:p>
        </p:txBody>
      </p:sp>
      <p:sp>
        <p:nvSpPr>
          <p:cNvPr id="3" name="Text Placeholder 2">
            <a:extLst>
              <a:ext uri="{FF2B5EF4-FFF2-40B4-BE49-F238E27FC236}">
                <a16:creationId xmlns:a16="http://schemas.microsoft.com/office/drawing/2014/main" id="{7602DF0D-0D55-CBAA-FD36-7DE2A776BCD7}"/>
              </a:ext>
            </a:extLst>
          </p:cNvPr>
          <p:cNvSpPr>
            <a:spLocks noGrp="1"/>
          </p:cNvSpPr>
          <p:nvPr>
            <p:ph type="body" idx="1"/>
          </p:nvPr>
        </p:nvSpPr>
        <p:spPr/>
        <p:txBody>
          <a:bodyPr/>
          <a:lstStyle/>
          <a:p>
            <a:endParaRPr lang="en-US"/>
          </a:p>
        </p:txBody>
      </p:sp>
      <p:pic>
        <p:nvPicPr>
          <p:cNvPr id="4" name="Picture 3" descr="A computer screen with text and images&#10;&#10;Description automatically generated">
            <a:extLst>
              <a:ext uri="{FF2B5EF4-FFF2-40B4-BE49-F238E27FC236}">
                <a16:creationId xmlns:a16="http://schemas.microsoft.com/office/drawing/2014/main" id="{427EB362-BBD5-CC2D-D9CF-A46FC9330595}"/>
              </a:ext>
            </a:extLst>
          </p:cNvPr>
          <p:cNvPicPr>
            <a:picLocks noChangeAspect="1"/>
          </p:cNvPicPr>
          <p:nvPr/>
        </p:nvPicPr>
        <p:blipFill>
          <a:blip r:embed="rId2"/>
          <a:stretch>
            <a:fillRect/>
          </a:stretch>
        </p:blipFill>
        <p:spPr>
          <a:xfrm>
            <a:off x="-988" y="2332458"/>
            <a:ext cx="4638675" cy="2009775"/>
          </a:xfrm>
          <a:prstGeom prst="rect">
            <a:avLst/>
          </a:prstGeom>
        </p:spPr>
      </p:pic>
      <p:pic>
        <p:nvPicPr>
          <p:cNvPr id="5" name="Picture 4" descr="A black screen with white text&#10;&#10;Description automatically generated">
            <a:extLst>
              <a:ext uri="{FF2B5EF4-FFF2-40B4-BE49-F238E27FC236}">
                <a16:creationId xmlns:a16="http://schemas.microsoft.com/office/drawing/2014/main" id="{B93B6F40-77FF-816C-9CA1-78E4E5AB5F70}"/>
              </a:ext>
            </a:extLst>
          </p:cNvPr>
          <p:cNvPicPr>
            <a:picLocks noChangeAspect="1"/>
          </p:cNvPicPr>
          <p:nvPr/>
        </p:nvPicPr>
        <p:blipFill>
          <a:blip r:embed="rId3"/>
          <a:stretch>
            <a:fillRect/>
          </a:stretch>
        </p:blipFill>
        <p:spPr>
          <a:xfrm>
            <a:off x="2285910" y="816275"/>
            <a:ext cx="5305425" cy="685800"/>
          </a:xfrm>
          <a:prstGeom prst="rect">
            <a:avLst/>
          </a:prstGeom>
        </p:spPr>
      </p:pic>
      <p:pic>
        <p:nvPicPr>
          <p:cNvPr id="6" name="Picture 5" descr="A computer screen shot of a program code&#10;&#10;Description automatically generated">
            <a:extLst>
              <a:ext uri="{FF2B5EF4-FFF2-40B4-BE49-F238E27FC236}">
                <a16:creationId xmlns:a16="http://schemas.microsoft.com/office/drawing/2014/main" id="{C40B172F-E2F1-01AF-47C4-37C3CAFB11DA}"/>
              </a:ext>
            </a:extLst>
          </p:cNvPr>
          <p:cNvPicPr>
            <a:picLocks noChangeAspect="1"/>
          </p:cNvPicPr>
          <p:nvPr/>
        </p:nvPicPr>
        <p:blipFill>
          <a:blip r:embed="rId4"/>
          <a:stretch>
            <a:fillRect/>
          </a:stretch>
        </p:blipFill>
        <p:spPr>
          <a:xfrm>
            <a:off x="4602372" y="1634167"/>
            <a:ext cx="4705350" cy="2457450"/>
          </a:xfrm>
          <a:prstGeom prst="rect">
            <a:avLst/>
          </a:prstGeom>
        </p:spPr>
      </p:pic>
    </p:spTree>
    <p:extLst>
      <p:ext uri="{BB962C8B-B14F-4D97-AF65-F5344CB8AC3E}">
        <p14:creationId xmlns:p14="http://schemas.microsoft.com/office/powerpoint/2010/main" val="12914440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9FBA3-B2B8-2054-FC78-A03F2AB4F74B}"/>
              </a:ext>
            </a:extLst>
          </p:cNvPr>
          <p:cNvSpPr>
            <a:spLocks noGrp="1"/>
          </p:cNvSpPr>
          <p:nvPr>
            <p:ph type="title"/>
          </p:nvPr>
        </p:nvSpPr>
        <p:spPr/>
        <p:txBody>
          <a:bodyPr/>
          <a:lstStyle/>
          <a:p>
            <a:r>
              <a:rPr lang="en-US"/>
              <a:t>Notes can now be deleted</a:t>
            </a:r>
          </a:p>
        </p:txBody>
      </p:sp>
      <p:pic>
        <p:nvPicPr>
          <p:cNvPr id="4" name="Picture 3" descr="A blue and white box with text&#10;&#10;Description automatically generated">
            <a:extLst>
              <a:ext uri="{FF2B5EF4-FFF2-40B4-BE49-F238E27FC236}">
                <a16:creationId xmlns:a16="http://schemas.microsoft.com/office/drawing/2014/main" id="{90BEF5B4-3D74-7C3E-621E-9F1B60D89893}"/>
              </a:ext>
            </a:extLst>
          </p:cNvPr>
          <p:cNvPicPr>
            <a:picLocks noChangeAspect="1"/>
          </p:cNvPicPr>
          <p:nvPr/>
        </p:nvPicPr>
        <p:blipFill>
          <a:blip r:embed="rId2"/>
          <a:stretch>
            <a:fillRect/>
          </a:stretch>
        </p:blipFill>
        <p:spPr>
          <a:xfrm>
            <a:off x="849432" y="1658967"/>
            <a:ext cx="7229475" cy="2343150"/>
          </a:xfrm>
          <a:prstGeom prst="rect">
            <a:avLst/>
          </a:prstGeom>
        </p:spPr>
      </p:pic>
    </p:spTree>
    <p:extLst>
      <p:ext uri="{BB962C8B-B14F-4D97-AF65-F5344CB8AC3E}">
        <p14:creationId xmlns:p14="http://schemas.microsoft.com/office/powerpoint/2010/main" val="199635462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29074" y="52549"/>
            <a:ext cx="8520600" cy="572700"/>
          </a:xfrm>
          <a:prstGeom prst="rect">
            <a:avLst/>
          </a:prstGeom>
        </p:spPr>
        <p:txBody>
          <a:bodyPr spcFirstLastPara="1" wrap="square" lIns="91425" tIns="91425" rIns="91425" bIns="91425" anchor="t" anchorCtr="0">
            <a:noAutofit/>
          </a:bodyPr>
          <a:lstStyle/>
          <a:p>
            <a:r>
              <a:rPr lang="en"/>
              <a:t>Component 12 v2 and v3(Trello screenshot)</a:t>
            </a:r>
            <a:endParaRPr/>
          </a:p>
        </p:txBody>
      </p:sp>
      <p:pic>
        <p:nvPicPr>
          <p:cNvPr id="2" name="Picture 1" descr="A screenshot of a computer&#10;&#10;Description automatically generated">
            <a:extLst>
              <a:ext uri="{FF2B5EF4-FFF2-40B4-BE49-F238E27FC236}">
                <a16:creationId xmlns:a16="http://schemas.microsoft.com/office/drawing/2014/main" id="{880A1EA7-4A66-8930-C202-496611E26534}"/>
              </a:ext>
            </a:extLst>
          </p:cNvPr>
          <p:cNvPicPr>
            <a:picLocks noChangeAspect="1"/>
          </p:cNvPicPr>
          <p:nvPr/>
        </p:nvPicPr>
        <p:blipFill>
          <a:blip r:embed="rId3"/>
          <a:stretch>
            <a:fillRect/>
          </a:stretch>
        </p:blipFill>
        <p:spPr>
          <a:xfrm>
            <a:off x="2974449" y="805608"/>
            <a:ext cx="3924969" cy="4337892"/>
          </a:xfrm>
          <a:prstGeom prst="rect">
            <a:avLst/>
          </a:prstGeom>
        </p:spPr>
      </p:pic>
    </p:spTree>
    <p:extLst>
      <p:ext uri="{BB962C8B-B14F-4D97-AF65-F5344CB8AC3E}">
        <p14:creationId xmlns:p14="http://schemas.microsoft.com/office/powerpoint/2010/main" val="1835005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r>
              <a:rPr lang="en"/>
              <a:t>Component 13  - </a:t>
            </a:r>
          </a:p>
        </p:txBody>
      </p:sp>
      <p:graphicFrame>
        <p:nvGraphicFramePr>
          <p:cNvPr id="79" name="Google Shape;79;p17"/>
          <p:cNvGraphicFramePr/>
          <p:nvPr>
            <p:extLst>
              <p:ext uri="{D42A27DB-BD31-4B8C-83A1-F6EECF244321}">
                <p14:modId xmlns:p14="http://schemas.microsoft.com/office/powerpoint/2010/main" val="332392068"/>
              </p:ext>
            </p:extLst>
          </p:nvPr>
        </p:nvGraphicFramePr>
        <p:xfrm>
          <a:off x="383323" y="1275420"/>
          <a:ext cx="8520599" cy="1462980"/>
        </p:xfrm>
        <a:graphic>
          <a:graphicData uri="http://schemas.openxmlformats.org/drawingml/2006/table">
            <a:tbl>
              <a:tblPr>
                <a:noFill/>
                <a:tableStyleId>{E1099E06-0E6B-448D-9D27-60429F06E6F4}</a:tableStyleId>
              </a:tblPr>
              <a:tblGrid>
                <a:gridCol w="4120661">
                  <a:extLst>
                    <a:ext uri="{9D8B030D-6E8A-4147-A177-3AD203B41FA5}">
                      <a16:colId xmlns:a16="http://schemas.microsoft.com/office/drawing/2014/main" val="20000"/>
                    </a:ext>
                  </a:extLst>
                </a:gridCol>
                <a:gridCol w="4399938">
                  <a:extLst>
                    <a:ext uri="{9D8B030D-6E8A-4147-A177-3AD203B41FA5}">
                      <a16:colId xmlns:a16="http://schemas.microsoft.com/office/drawing/2014/main" val="20001"/>
                    </a:ext>
                  </a:extLst>
                </a:gridCol>
              </a:tblGrid>
              <a:tr h="449580">
                <a:tc>
                  <a:txBody>
                    <a:bodyPr/>
                    <a:lstStyle/>
                    <a:p>
                      <a:pPr marL="0" lvl="0" indent="0" algn="l" rtl="0">
                        <a:spcBef>
                          <a:spcPts val="0"/>
                        </a:spcBef>
                        <a:spcAft>
                          <a:spcPts val="0"/>
                        </a:spcAft>
                        <a:buNone/>
                      </a:pPr>
                      <a:r>
                        <a:rPr lang="en" sz="1800" b="1"/>
                        <a:t>Test Case</a:t>
                      </a:r>
                      <a:endParaRPr sz="1800" b="1"/>
                    </a:p>
                  </a:txBody>
                  <a:tcPr marL="91425" marR="91425" marT="91425" marB="91425">
                    <a:solidFill>
                      <a:srgbClr val="CCCCCC"/>
                    </a:solidFill>
                  </a:tcPr>
                </a:tc>
                <a:tc>
                  <a:txBody>
                    <a:bodyPr/>
                    <a:lstStyle/>
                    <a:p>
                      <a:pPr marL="0" lvl="0" indent="0" algn="l" rtl="0">
                        <a:spcBef>
                          <a:spcPts val="0"/>
                        </a:spcBef>
                        <a:spcAft>
                          <a:spcPts val="0"/>
                        </a:spcAft>
                        <a:buNone/>
                      </a:pPr>
                      <a:r>
                        <a:rPr lang="en" sz="1800" b="1"/>
                        <a:t>Expected Values</a:t>
                      </a:r>
                      <a:endParaRPr sz="1800" b="1"/>
                    </a:p>
                  </a:txBody>
                  <a:tcPr marL="91425" marR="91425" marT="91425" marB="91425">
                    <a:solidFill>
                      <a:srgbClr val="CCCCCC"/>
                    </a:solidFill>
                  </a:tcPr>
                </a:tc>
                <a:extLst>
                  <a:ext uri="{0D108BD9-81ED-4DB2-BD59-A6C34878D82A}">
                    <a16:rowId xmlns:a16="http://schemas.microsoft.com/office/drawing/2014/main" val="10000"/>
                  </a:ext>
                </a:extLst>
              </a:tr>
              <a:tr h="449580">
                <a:tc>
                  <a:txBody>
                    <a:bodyPr/>
                    <a:lstStyle/>
                    <a:p>
                      <a:pPr marL="0" lvl="0" indent="0" algn="l">
                        <a:lnSpc>
                          <a:spcPct val="100000"/>
                        </a:lnSpc>
                        <a:buNone/>
                      </a:pPr>
                      <a:r>
                        <a:rPr lang="en-US" sz="1800" b="0" i="0" u="none" strike="noStrike" baseline="0" noProof="0">
                          <a:solidFill>
                            <a:srgbClr val="000000"/>
                          </a:solidFill>
                          <a:latin typeface="Arial"/>
                        </a:rPr>
                        <a:t>separating the home page and notes page</a:t>
                      </a:r>
                    </a:p>
                    <a:p>
                      <a:pPr marL="0" lvl="0" indent="0" algn="l">
                        <a:spcBef>
                          <a:spcPts val="0"/>
                        </a:spcBef>
                        <a:spcAft>
                          <a:spcPts val="0"/>
                        </a:spcAft>
                        <a:buNone/>
                      </a:pPr>
                      <a:endParaRPr lang="en-US" sz="1800"/>
                    </a:p>
                  </a:txBody>
                  <a:tcPr marL="91425" marR="91425" marT="91425" marB="91425"/>
                </a:tc>
                <a:tc>
                  <a:txBody>
                    <a:bodyPr/>
                    <a:lstStyle/>
                    <a:p>
                      <a:pPr marL="0" lvl="0" indent="0" algn="l">
                        <a:spcBef>
                          <a:spcPts val="0"/>
                        </a:spcBef>
                        <a:spcAft>
                          <a:spcPts val="0"/>
                        </a:spcAft>
                        <a:buNone/>
                      </a:pPr>
                      <a:r>
                        <a:rPr lang="en-US" sz="1800"/>
                        <a:t>Currently the home page is the notes page, they should be split up</a:t>
                      </a:r>
                      <a:endParaRPr sz="1800"/>
                    </a:p>
                  </a:txBody>
                  <a:tcPr marL="91425" marR="91425" marT="91425" marB="91425"/>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290029793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29074" y="52549"/>
            <a:ext cx="8520600" cy="572700"/>
          </a:xfrm>
          <a:prstGeom prst="rect">
            <a:avLst/>
          </a:prstGeom>
        </p:spPr>
        <p:txBody>
          <a:bodyPr spcFirstLastPara="1" wrap="square" lIns="91425" tIns="91425" rIns="91425" bIns="91425" anchor="t" anchorCtr="0">
            <a:noAutofit/>
          </a:bodyPr>
          <a:lstStyle/>
          <a:p>
            <a:r>
              <a:rPr lang="en"/>
              <a:t>Component 13(Trello screenshot)</a:t>
            </a:r>
            <a:endParaRPr/>
          </a:p>
        </p:txBody>
      </p:sp>
      <p:pic>
        <p:nvPicPr>
          <p:cNvPr id="3" name="Picture 2">
            <a:extLst>
              <a:ext uri="{FF2B5EF4-FFF2-40B4-BE49-F238E27FC236}">
                <a16:creationId xmlns:a16="http://schemas.microsoft.com/office/drawing/2014/main" id="{D6B4DC67-74DE-9E29-A717-80D6B95BBC5A}"/>
              </a:ext>
            </a:extLst>
          </p:cNvPr>
          <p:cNvPicPr>
            <a:picLocks noChangeAspect="1"/>
          </p:cNvPicPr>
          <p:nvPr/>
        </p:nvPicPr>
        <p:blipFill>
          <a:blip r:embed="rId3"/>
          <a:stretch>
            <a:fillRect/>
          </a:stretch>
        </p:blipFill>
        <p:spPr>
          <a:xfrm>
            <a:off x="3828091" y="626584"/>
            <a:ext cx="3987271" cy="4461832"/>
          </a:xfrm>
          <a:prstGeom prst="rect">
            <a:avLst/>
          </a:prstGeom>
        </p:spPr>
      </p:pic>
    </p:spTree>
    <p:extLst>
      <p:ext uri="{BB962C8B-B14F-4D97-AF65-F5344CB8AC3E}">
        <p14:creationId xmlns:p14="http://schemas.microsoft.com/office/powerpoint/2010/main" val="310510833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BFB42-4496-E642-82B9-F742822A246B}"/>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a:t>Component 13 v1</a:t>
            </a:r>
          </a:p>
        </p:txBody>
      </p:sp>
      <p:sp>
        <p:nvSpPr>
          <p:cNvPr id="3" name="Text Placeholder 2">
            <a:extLst>
              <a:ext uri="{FF2B5EF4-FFF2-40B4-BE49-F238E27FC236}">
                <a16:creationId xmlns:a16="http://schemas.microsoft.com/office/drawing/2014/main" id="{80E2B090-867E-0ED9-69F3-4490F6FD38A2}"/>
              </a:ext>
            </a:extLst>
          </p:cNvPr>
          <p:cNvSpPr>
            <a:spLocks noGrp="1"/>
          </p:cNvSpPr>
          <p:nvPr>
            <p:ph type="body" idx="4294967295"/>
          </p:nvPr>
        </p:nvSpPr>
        <p:spPr>
          <a:xfrm>
            <a:off x="311700" y="1152475"/>
            <a:ext cx="4165050" cy="3416400"/>
          </a:xfrm>
        </p:spPr>
        <p:txBody>
          <a:bodyPr anchor="t">
            <a:normAutofit/>
          </a:bodyPr>
          <a:lstStyle/>
          <a:p>
            <a:pPr>
              <a:spcAft>
                <a:spcPts val="600"/>
              </a:spcAft>
              <a:buClr>
                <a:srgbClr val="000000"/>
              </a:buClr>
            </a:pPr>
            <a:r>
              <a:rPr lang="en-US" b="0" i="0" u="none" strike="noStrike" cap="none">
                <a:solidFill>
                  <a:schemeClr val="dk1"/>
                </a:solidFill>
              </a:rPr>
              <a:t>Home page now = notes page</a:t>
            </a:r>
          </a:p>
          <a:p>
            <a:pPr>
              <a:spcAft>
                <a:spcPts val="600"/>
              </a:spcAft>
              <a:buClr>
                <a:srgbClr val="000000"/>
              </a:buClr>
            </a:pPr>
            <a:r>
              <a:rPr lang="en-US" b="0" i="0" u="none" strike="noStrike" cap="none">
                <a:solidFill>
                  <a:schemeClr val="dk1"/>
                </a:solidFill>
              </a:rPr>
              <a:t>And separate new page will be made for home</a:t>
            </a:r>
          </a:p>
        </p:txBody>
      </p:sp>
      <p:pic>
        <p:nvPicPr>
          <p:cNvPr id="5" name="Picture 4" descr="A screenshot of a computer&#10;&#10;Description automatically generated">
            <a:extLst>
              <a:ext uri="{FF2B5EF4-FFF2-40B4-BE49-F238E27FC236}">
                <a16:creationId xmlns:a16="http://schemas.microsoft.com/office/drawing/2014/main" id="{A40A2357-34B1-A9A1-E030-AFFC9E706D7F}"/>
              </a:ext>
            </a:extLst>
          </p:cNvPr>
          <p:cNvPicPr>
            <a:picLocks noChangeAspect="1"/>
          </p:cNvPicPr>
          <p:nvPr/>
        </p:nvPicPr>
        <p:blipFill>
          <a:blip r:embed="rId2"/>
          <a:stretch>
            <a:fillRect/>
          </a:stretch>
        </p:blipFill>
        <p:spPr>
          <a:xfrm>
            <a:off x="5109903" y="1152475"/>
            <a:ext cx="3279744" cy="3416400"/>
          </a:xfrm>
          <a:prstGeom prst="rect">
            <a:avLst/>
          </a:prstGeom>
          <a:noFill/>
          <a:ln>
            <a:noFill/>
          </a:ln>
        </p:spPr>
      </p:pic>
    </p:spTree>
    <p:extLst>
      <p:ext uri="{BB962C8B-B14F-4D97-AF65-F5344CB8AC3E}">
        <p14:creationId xmlns:p14="http://schemas.microsoft.com/office/powerpoint/2010/main" val="9611380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5351E8-6101-458A-23DE-E4E4CCEF5948}"/>
              </a:ext>
            </a:extLst>
          </p:cNvPr>
          <p:cNvSpPr>
            <a:spLocks noGrp="1"/>
          </p:cNvSpPr>
          <p:nvPr>
            <p:ph type="title"/>
          </p:nvPr>
        </p:nvSpPr>
        <p:spPr/>
        <p:txBody>
          <a:bodyPr/>
          <a:lstStyle/>
          <a:p>
            <a:r>
              <a:rPr lang="en-US"/>
              <a:t>Component 13 v2 </a:t>
            </a:r>
          </a:p>
        </p:txBody>
      </p:sp>
      <p:pic>
        <p:nvPicPr>
          <p:cNvPr id="3" name="Picture 2">
            <a:extLst>
              <a:ext uri="{FF2B5EF4-FFF2-40B4-BE49-F238E27FC236}">
                <a16:creationId xmlns:a16="http://schemas.microsoft.com/office/drawing/2014/main" id="{DD3C7E7A-28D7-ADC8-4E3F-00D8DC27BA3D}"/>
              </a:ext>
            </a:extLst>
          </p:cNvPr>
          <p:cNvPicPr>
            <a:picLocks noChangeAspect="1"/>
          </p:cNvPicPr>
          <p:nvPr/>
        </p:nvPicPr>
        <p:blipFill>
          <a:blip r:embed="rId2"/>
          <a:stretch>
            <a:fillRect/>
          </a:stretch>
        </p:blipFill>
        <p:spPr>
          <a:xfrm>
            <a:off x="2043112" y="2409825"/>
            <a:ext cx="5057775" cy="323850"/>
          </a:xfrm>
          <a:prstGeom prst="rect">
            <a:avLst/>
          </a:prstGeom>
        </p:spPr>
      </p:pic>
      <p:sp>
        <p:nvSpPr>
          <p:cNvPr id="4" name="TextBox 3">
            <a:extLst>
              <a:ext uri="{FF2B5EF4-FFF2-40B4-BE49-F238E27FC236}">
                <a16:creationId xmlns:a16="http://schemas.microsoft.com/office/drawing/2014/main" id="{C3C7557F-6E90-1713-207F-C18839A51F0F}"/>
              </a:ext>
            </a:extLst>
          </p:cNvPr>
          <p:cNvSpPr txBox="1"/>
          <p:nvPr/>
        </p:nvSpPr>
        <p:spPr>
          <a:xfrm>
            <a:off x="2787520" y="1527887"/>
            <a:ext cx="2743199"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Linking the New Notes page to the navbar</a:t>
            </a:r>
          </a:p>
        </p:txBody>
      </p:sp>
      <p:pic>
        <p:nvPicPr>
          <p:cNvPr id="5" name="Picture 4" descr="A close up of a black square&#10;&#10;Description automatically generated">
            <a:extLst>
              <a:ext uri="{FF2B5EF4-FFF2-40B4-BE49-F238E27FC236}">
                <a16:creationId xmlns:a16="http://schemas.microsoft.com/office/drawing/2014/main" id="{61773756-BDE0-EA9F-D0BF-89C1F3842BAF}"/>
              </a:ext>
            </a:extLst>
          </p:cNvPr>
          <p:cNvPicPr>
            <a:picLocks noChangeAspect="1"/>
          </p:cNvPicPr>
          <p:nvPr/>
        </p:nvPicPr>
        <p:blipFill>
          <a:blip r:embed="rId3"/>
          <a:stretch>
            <a:fillRect/>
          </a:stretch>
        </p:blipFill>
        <p:spPr>
          <a:xfrm>
            <a:off x="2636227" y="2911719"/>
            <a:ext cx="3505200" cy="1752600"/>
          </a:xfrm>
          <a:prstGeom prst="rect">
            <a:avLst/>
          </a:prstGeom>
        </p:spPr>
      </p:pic>
    </p:spTree>
    <p:extLst>
      <p:ext uri="{BB962C8B-B14F-4D97-AF65-F5344CB8AC3E}">
        <p14:creationId xmlns:p14="http://schemas.microsoft.com/office/powerpoint/2010/main" val="276566466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bg>
      <p:bgPr>
        <a:solidFill>
          <a:srgbClr val="D9EAD3"/>
        </a:solidFill>
        <a:effectLst/>
      </p:bgPr>
    </p:bg>
    <p:spTree>
      <p:nvGrpSpPr>
        <p:cNvPr id="1" name="Shape 72"/>
        <p:cNvGrpSpPr/>
        <p:nvPr/>
      </p:nvGrpSpPr>
      <p:grpSpPr>
        <a:xfrm>
          <a:off x="0" y="0"/>
          <a:ext cx="0" cy="0"/>
          <a:chOff x="0" y="0"/>
          <a:chExt cx="0" cy="0"/>
        </a:xfrm>
      </p:grpSpPr>
      <p:sp>
        <p:nvSpPr>
          <p:cNvPr id="73" name="Google Shape;73;p16"/>
          <p:cNvSpPr txBox="1">
            <a:spLocks noGrp="1"/>
          </p:cNvSpPr>
          <p:nvPr>
            <p:ph type="title"/>
          </p:nvPr>
        </p:nvSpPr>
        <p:spPr>
          <a:xfrm>
            <a:off x="229074" y="52549"/>
            <a:ext cx="8520600" cy="572700"/>
          </a:xfrm>
          <a:prstGeom prst="rect">
            <a:avLst/>
          </a:prstGeom>
        </p:spPr>
        <p:txBody>
          <a:bodyPr spcFirstLastPara="1" wrap="square" lIns="91425" tIns="91425" rIns="91425" bIns="91425" anchor="t" anchorCtr="0">
            <a:noAutofit/>
          </a:bodyPr>
          <a:lstStyle/>
          <a:p>
            <a:r>
              <a:rPr lang="en"/>
              <a:t>Component 13 v3 v4 v5(Trello screenshot)</a:t>
            </a:r>
            <a:endParaRPr/>
          </a:p>
        </p:txBody>
      </p:sp>
      <p:pic>
        <p:nvPicPr>
          <p:cNvPr id="3" name="Picture 2" descr="A screenshot of a computer&#10;&#10;Description automatically generated">
            <a:extLst>
              <a:ext uri="{FF2B5EF4-FFF2-40B4-BE49-F238E27FC236}">
                <a16:creationId xmlns:a16="http://schemas.microsoft.com/office/drawing/2014/main" id="{0A813B91-78FB-0CF7-A918-C679DFD18D0C}"/>
              </a:ext>
            </a:extLst>
          </p:cNvPr>
          <p:cNvPicPr>
            <a:picLocks noChangeAspect="1"/>
          </p:cNvPicPr>
          <p:nvPr/>
        </p:nvPicPr>
        <p:blipFill>
          <a:blip r:embed="rId3"/>
          <a:stretch>
            <a:fillRect/>
          </a:stretch>
        </p:blipFill>
        <p:spPr>
          <a:xfrm>
            <a:off x="2956593" y="702325"/>
            <a:ext cx="3843626" cy="4441175"/>
          </a:xfrm>
          <a:prstGeom prst="rect">
            <a:avLst/>
          </a:prstGeom>
        </p:spPr>
      </p:pic>
    </p:spTree>
    <p:extLst>
      <p:ext uri="{BB962C8B-B14F-4D97-AF65-F5344CB8AC3E}">
        <p14:creationId xmlns:p14="http://schemas.microsoft.com/office/powerpoint/2010/main" val="359152788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2C59A-83C4-C9DA-B75C-5CF76A546290}"/>
              </a:ext>
            </a:extLst>
          </p:cNvPr>
          <p:cNvSpPr>
            <a:spLocks noGrp="1"/>
          </p:cNvSpPr>
          <p:nvPr>
            <p:ph type="title"/>
          </p:nvPr>
        </p:nvSpPr>
        <p:spPr>
          <a:xfrm>
            <a:off x="311700" y="445025"/>
            <a:ext cx="8520600" cy="572700"/>
          </a:xfrm>
        </p:spPr>
        <p:txBody>
          <a:bodyPr wrap="square" anchor="ctr">
            <a:normAutofit/>
          </a:bodyPr>
          <a:lstStyle/>
          <a:p>
            <a:pPr>
              <a:lnSpc>
                <a:spcPct val="90000"/>
              </a:lnSpc>
            </a:pPr>
            <a:r>
              <a:rPr lang="en-US"/>
              <a:t>Component 13 v3</a:t>
            </a:r>
          </a:p>
        </p:txBody>
      </p:sp>
      <p:sp>
        <p:nvSpPr>
          <p:cNvPr id="3" name="TextBox 2">
            <a:extLst>
              <a:ext uri="{FF2B5EF4-FFF2-40B4-BE49-F238E27FC236}">
                <a16:creationId xmlns:a16="http://schemas.microsoft.com/office/drawing/2014/main" id="{08A1BA34-660A-2D15-9F04-62E2BD1F64A1}"/>
              </a:ext>
            </a:extLst>
          </p:cNvPr>
          <p:cNvSpPr txBox="1"/>
          <p:nvPr/>
        </p:nvSpPr>
        <p:spPr>
          <a:xfrm>
            <a:off x="311700" y="1152475"/>
            <a:ext cx="4165050" cy="3416400"/>
          </a:xfrm>
          <a:prstGeom prst="rect">
            <a:avLst/>
          </a:prstGeom>
          <a:noFill/>
          <a:ln>
            <a:noFill/>
          </a:ln>
        </p:spPr>
        <p:txBody>
          <a:bodyPr rot="0" spcFirstLastPara="0" vertOverflow="overflow" horzOverflow="overflow" vert="horz" lIns="91440" tIns="45720" rIns="91440" bIns="45720" numCol="1" spcCol="0" rtlCol="0" fromWordArt="0" anchor="t" anchorCtr="0" forceAA="0" compatLnSpc="1">
            <a:prstTxWarp prst="textNoShape">
              <a:avLst/>
            </a:prstTxWarp>
            <a:normAutofit/>
          </a:bodyPr>
          <a:lstStyle/>
          <a:p>
            <a:pPr>
              <a:spcAft>
                <a:spcPts val="600"/>
              </a:spcAft>
            </a:pPr>
            <a:r>
              <a:rPr lang="en-US" sz="1800" b="0" i="0" u="none" strike="noStrike" cap="none">
                <a:solidFill>
                  <a:schemeClr val="dk1"/>
                </a:solidFill>
              </a:rPr>
              <a:t>New home page</a:t>
            </a:r>
          </a:p>
        </p:txBody>
      </p:sp>
      <p:pic>
        <p:nvPicPr>
          <p:cNvPr id="4" name="Picture 3" descr="A screenshot of a computer screen&#10;&#10;Description automatically generated">
            <a:extLst>
              <a:ext uri="{FF2B5EF4-FFF2-40B4-BE49-F238E27FC236}">
                <a16:creationId xmlns:a16="http://schemas.microsoft.com/office/drawing/2014/main" id="{E5E42871-1545-031D-36D4-30618A2564E0}"/>
              </a:ext>
            </a:extLst>
          </p:cNvPr>
          <p:cNvPicPr>
            <a:picLocks noChangeAspect="1"/>
          </p:cNvPicPr>
          <p:nvPr/>
        </p:nvPicPr>
        <p:blipFill>
          <a:blip r:embed="rId2"/>
          <a:srcRect l="2081" r="30256" b="-1"/>
          <a:stretch/>
        </p:blipFill>
        <p:spPr>
          <a:xfrm>
            <a:off x="4667250" y="1152475"/>
            <a:ext cx="4165050" cy="3416400"/>
          </a:xfrm>
          <a:prstGeom prst="rect">
            <a:avLst/>
          </a:prstGeom>
          <a:noFill/>
          <a:ln>
            <a:noFill/>
          </a:ln>
        </p:spPr>
      </p:pic>
      <p:pic>
        <p:nvPicPr>
          <p:cNvPr id="5" name="Picture 4" descr="A screenshot of a computer&#10;&#10;Description automatically generated">
            <a:extLst>
              <a:ext uri="{FF2B5EF4-FFF2-40B4-BE49-F238E27FC236}">
                <a16:creationId xmlns:a16="http://schemas.microsoft.com/office/drawing/2014/main" id="{BA6639E7-1287-F261-5A01-F9083A297555}"/>
              </a:ext>
            </a:extLst>
          </p:cNvPr>
          <p:cNvPicPr>
            <a:picLocks noChangeAspect="1"/>
          </p:cNvPicPr>
          <p:nvPr/>
        </p:nvPicPr>
        <p:blipFill>
          <a:blip r:embed="rId3"/>
          <a:stretch>
            <a:fillRect/>
          </a:stretch>
        </p:blipFill>
        <p:spPr>
          <a:xfrm>
            <a:off x="0" y="1504063"/>
            <a:ext cx="4075982" cy="3407770"/>
          </a:xfrm>
          <a:prstGeom prst="rect">
            <a:avLst/>
          </a:prstGeom>
        </p:spPr>
      </p:pic>
    </p:spTree>
    <p:extLst>
      <p:ext uri="{BB962C8B-B14F-4D97-AF65-F5344CB8AC3E}">
        <p14:creationId xmlns:p14="http://schemas.microsoft.com/office/powerpoint/2010/main" val="2344036738"/>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144</Slides>
  <Notes>62</Notes>
  <HiddenSlides>0</HiddenSlides>
  <ScaleCrop>false</ScaleCrop>
  <HeadingPairs>
    <vt:vector size="4" baseType="variant">
      <vt:variant>
        <vt:lpstr>Theme</vt:lpstr>
      </vt:variant>
      <vt:variant>
        <vt:i4>1</vt:i4>
      </vt:variant>
      <vt:variant>
        <vt:lpstr>Slide Titles</vt:lpstr>
      </vt:variant>
      <vt:variant>
        <vt:i4>144</vt:i4>
      </vt:variant>
    </vt:vector>
  </HeadingPairs>
  <TitlesOfParts>
    <vt:vector size="145" baseType="lpstr">
      <vt:lpstr>Simple Light</vt:lpstr>
      <vt:lpstr>Your Name Goes Here</vt:lpstr>
      <vt:lpstr>Design Brief</vt:lpstr>
      <vt:lpstr>Design Brief</vt:lpstr>
      <vt:lpstr>Design Brief</vt:lpstr>
      <vt:lpstr>Design Brief</vt:lpstr>
      <vt:lpstr>Design Brief</vt:lpstr>
      <vt:lpstr>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Explain the relevant implications</vt:lpstr>
      <vt:lpstr>Decomposition</vt:lpstr>
      <vt:lpstr>Component Section</vt:lpstr>
      <vt:lpstr>Component 1 v1</vt:lpstr>
      <vt:lpstr>Component 1 (Trello screenshot)</vt:lpstr>
      <vt:lpstr>Component 1 v1</vt:lpstr>
      <vt:lpstr>Component 2 </vt:lpstr>
      <vt:lpstr>Component 2 (Trello screenshot)</vt:lpstr>
      <vt:lpstr>Component 2 v1</vt:lpstr>
      <vt:lpstr>Component 2 v2</vt:lpstr>
      <vt:lpstr>Component 3 - Test Plan (?and screenshot)</vt:lpstr>
      <vt:lpstr>Component 3 (Trello screenshot)</vt:lpstr>
      <vt:lpstr>Component 3 v1</vt:lpstr>
      <vt:lpstr>Component 3 v2</vt:lpstr>
      <vt:lpstr>Errors faced</vt:lpstr>
      <vt:lpstr>Component 4 - Test Plan (?and screenshot)</vt:lpstr>
      <vt:lpstr>Component 4 (Trello screenshot)</vt:lpstr>
      <vt:lpstr>Component 4 v1 </vt:lpstr>
      <vt:lpstr>Component 4 v1 (Trello screenshot)</vt:lpstr>
      <vt:lpstr>Component 4 v2</vt:lpstr>
      <vt:lpstr>Component 4 v3</vt:lpstr>
      <vt:lpstr>Component 5  - Test Plan (?and screenshot)</vt:lpstr>
      <vt:lpstr>Component 5 (Trello screenshot)</vt:lpstr>
      <vt:lpstr>Component 5 v1</vt:lpstr>
      <vt:lpstr>Component 5 v1 (Trello screenshot)</vt:lpstr>
      <vt:lpstr>Component 5 v2</vt:lpstr>
      <vt:lpstr>Component 5 v2 (Trello screenshot)</vt:lpstr>
      <vt:lpstr>Component 5 v3 </vt:lpstr>
      <vt:lpstr>Component 5 v3 (Trello screenshot)</vt:lpstr>
      <vt:lpstr>Component 5 v4</vt:lpstr>
      <vt:lpstr>Component 5 v4 (Trello screenshot)</vt:lpstr>
      <vt:lpstr>Component 6  - Test Plan (?and screenshot)</vt:lpstr>
      <vt:lpstr>Component 6 (Trello screenshot)</vt:lpstr>
      <vt:lpstr>Component 6 v1</vt:lpstr>
      <vt:lpstr>Component 7  - Test Plan (?and screenshot)</vt:lpstr>
      <vt:lpstr>Component 7 (Trello screenshot)</vt:lpstr>
      <vt:lpstr>Component 7 v1</vt:lpstr>
      <vt:lpstr>Component 7 v1 (Trello screenshot)</vt:lpstr>
      <vt:lpstr>Component 7 v2</vt:lpstr>
      <vt:lpstr>Messages flashing examples</vt:lpstr>
      <vt:lpstr>Errors faced</vt:lpstr>
      <vt:lpstr>PowerPoint Presentation</vt:lpstr>
      <vt:lpstr>Error faced</vt:lpstr>
      <vt:lpstr>Component 8  - Database model creation</vt:lpstr>
      <vt:lpstr>Component 8 (Trello screenshot)</vt:lpstr>
      <vt:lpstr>Component 8 v1</vt:lpstr>
      <vt:lpstr>Component 8 v2 (Trello screenshot)</vt:lpstr>
      <vt:lpstr>Component 8 v2</vt:lpstr>
      <vt:lpstr>Component 8 v3 (Trello screenshot)</vt:lpstr>
      <vt:lpstr>Component 8 v3</vt:lpstr>
      <vt:lpstr>Component 9  - Database model creation</vt:lpstr>
      <vt:lpstr>Component 9 (Trello screenshot)</vt:lpstr>
      <vt:lpstr>Component 9 v1</vt:lpstr>
      <vt:lpstr>Error faced</vt:lpstr>
      <vt:lpstr>Error faced</vt:lpstr>
      <vt:lpstr>Component 9 v2</vt:lpstr>
      <vt:lpstr>Component 10  - Creating new user accounts</vt:lpstr>
      <vt:lpstr>Component 10 (Trello screenshot)</vt:lpstr>
      <vt:lpstr>Errors faced</vt:lpstr>
      <vt:lpstr>Component 10 v1</vt:lpstr>
      <vt:lpstr>Component 11  - Logging in users</vt:lpstr>
      <vt:lpstr>Component 11 (Trello screenshot)</vt:lpstr>
      <vt:lpstr>Component 11 v1</vt:lpstr>
      <vt:lpstr>PowerPoint Presentation</vt:lpstr>
      <vt:lpstr>Component 11  v2(Trello screenshot)</vt:lpstr>
      <vt:lpstr>Component 11 v2</vt:lpstr>
      <vt:lpstr>Component 11  v3 and v4(Trello screenshot)</vt:lpstr>
      <vt:lpstr>Component 11 v3 </vt:lpstr>
      <vt:lpstr>Component 11 v4</vt:lpstr>
      <vt:lpstr>PowerPoint Presentation</vt:lpstr>
      <vt:lpstr>Component 12  - Notes.html</vt:lpstr>
      <vt:lpstr>Component 12(Trello screenshot)</vt:lpstr>
      <vt:lpstr>Component 12 v1 - Notes.html</vt:lpstr>
      <vt:lpstr>Component 12 v1(Trello screenshot)</vt:lpstr>
      <vt:lpstr>Component 12 v2 - Adding notes</vt:lpstr>
      <vt:lpstr>Component 12 v3 – deleting notes</vt:lpstr>
      <vt:lpstr>Notes can now be deleted</vt:lpstr>
      <vt:lpstr>Component 12 v2 and v3(Trello screenshot)</vt:lpstr>
      <vt:lpstr>Component 13  - </vt:lpstr>
      <vt:lpstr>Component 13(Trello screenshot)</vt:lpstr>
      <vt:lpstr>Component 13 v1</vt:lpstr>
      <vt:lpstr>Component 13 v2 </vt:lpstr>
      <vt:lpstr>Component 13 v3 v4 v5(Trello screenshot)</vt:lpstr>
      <vt:lpstr>Component 13 v3</vt:lpstr>
      <vt:lpstr>Component 13 v4</vt:lpstr>
      <vt:lpstr>Component 13 v5</vt:lpstr>
      <vt:lpstr>Component 13 v6 – home page images</vt:lpstr>
      <vt:lpstr>Component 14  - </vt:lpstr>
      <vt:lpstr>Component 14(Trello screenshot)</vt:lpstr>
      <vt:lpstr>Component 14 v1 – Creating the CSS file &amp; image folder.</vt:lpstr>
      <vt:lpstr>Component 14 v2 – Linking the CSS File to HTML website.</vt:lpstr>
      <vt:lpstr>Component 14 v3(Trello screenshot)</vt:lpstr>
      <vt:lpstr>Component 14 v3 – testing out background colors </vt:lpstr>
      <vt:lpstr>Option 1 - red</vt:lpstr>
      <vt:lpstr>Option 2 - yellow</vt:lpstr>
      <vt:lpstr>Option 3</vt:lpstr>
      <vt:lpstr>Component 14 v4 – notes colors </vt:lpstr>
      <vt:lpstr>Component 14 v4(Trello screenshot)</vt:lpstr>
      <vt:lpstr>Option 1 - Green</vt:lpstr>
      <vt:lpstr>Option 2 - Yellow</vt:lpstr>
      <vt:lpstr>Option 3- beige ivory</vt:lpstr>
      <vt:lpstr>Component 14 v5 – Note font</vt:lpstr>
      <vt:lpstr>Component 14 v4(Trello screenshot)</vt:lpstr>
      <vt:lpstr>Option 2</vt:lpstr>
      <vt:lpstr>Option 3:</vt:lpstr>
      <vt:lpstr>Error with notes:</vt:lpstr>
      <vt:lpstr>User feedback 1</vt:lpstr>
      <vt:lpstr>User feedback 2:</vt:lpstr>
      <vt:lpstr>Version Control Evidence</vt:lpstr>
      <vt:lpstr>Version Control Section Section</vt:lpstr>
      <vt:lpstr>Version Control Section Section</vt:lpstr>
      <vt:lpstr>PowerPoint Presentation</vt:lpstr>
      <vt:lpstr>Python Code Coventions &amp; functional testing</vt:lpstr>
      <vt:lpstr>Functional testing evidence 1 – Password meeting requirements</vt:lpstr>
      <vt:lpstr>Functional testing evidence 2 – Signing up</vt:lpstr>
      <vt:lpstr>Functional testing evidence 3 – Logged in</vt:lpstr>
      <vt:lpstr>Functional testing evidence 4 – Logged out </vt:lpstr>
      <vt:lpstr>Functional testing evidence 5 – Adding and deleting notes</vt:lpstr>
      <vt:lpstr>Functional testing evidence 6 – logging in</vt:lpstr>
      <vt:lpstr>Functional testing evidence 7  – Pop up messages</vt:lpstr>
      <vt:lpstr>Python convention testing (PEP8) Views.py (before)</vt:lpstr>
      <vt:lpstr>Python convention testing (PEP8) Views.py (after)</vt:lpstr>
      <vt:lpstr>Python convention testing (PEP8) init.py before </vt:lpstr>
      <vt:lpstr>Python convention testing (PEP8) init.py (after) </vt:lpstr>
      <vt:lpstr>Python convention testing (PEP8) models.py (before)</vt:lpstr>
      <vt:lpstr>Python convention testing (PEP8) models.py (after)</vt:lpstr>
      <vt:lpstr>Python convention testing (PEP8) auth.py (before)</vt:lpstr>
      <vt:lpstr>Python convention testing (PEP8) auth.py (after)</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Program Name goes here</dc:title>
  <cp:revision>341</cp:revision>
  <dcterms:modified xsi:type="dcterms:W3CDTF">2024-08-02T08:34:51Z</dcterms:modified>
</cp:coreProperties>
</file>